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3" r:id="rId5"/>
  </p:sldMasterIdLst>
  <p:notesMasterIdLst>
    <p:notesMasterId r:id="rId41"/>
  </p:notesMasterIdLst>
  <p:sldIdLst>
    <p:sldId id="256" r:id="rId6"/>
    <p:sldId id="359" r:id="rId7"/>
    <p:sldId id="360" r:id="rId8"/>
    <p:sldId id="313" r:id="rId9"/>
    <p:sldId id="258" r:id="rId10"/>
    <p:sldId id="260" r:id="rId11"/>
    <p:sldId id="264" r:id="rId12"/>
    <p:sldId id="276" r:id="rId13"/>
    <p:sldId id="277" r:id="rId14"/>
    <p:sldId id="338" r:id="rId15"/>
    <p:sldId id="340" r:id="rId16"/>
    <p:sldId id="352" r:id="rId17"/>
    <p:sldId id="281" r:id="rId18"/>
    <p:sldId id="341" r:id="rId19"/>
    <p:sldId id="342" r:id="rId20"/>
    <p:sldId id="285" r:id="rId21"/>
    <p:sldId id="287" r:id="rId22"/>
    <p:sldId id="292" r:id="rId23"/>
    <p:sldId id="344" r:id="rId24"/>
    <p:sldId id="345" r:id="rId25"/>
    <p:sldId id="346" r:id="rId26"/>
    <p:sldId id="347" r:id="rId27"/>
    <p:sldId id="348" r:id="rId28"/>
    <p:sldId id="299" r:id="rId29"/>
    <p:sldId id="302" r:id="rId30"/>
    <p:sldId id="290" r:id="rId31"/>
    <p:sldId id="351" r:id="rId32"/>
    <p:sldId id="353" r:id="rId33"/>
    <p:sldId id="354" r:id="rId34"/>
    <p:sldId id="355" r:id="rId35"/>
    <p:sldId id="356" r:id="rId36"/>
    <p:sldId id="357" r:id="rId37"/>
    <p:sldId id="315" r:id="rId38"/>
    <p:sldId id="312" r:id="rId39"/>
    <p:sldId id="332" r:id="rId40"/>
  </p:sldIdLst>
  <p:sldSz cx="12192000" cy="6858000"/>
  <p:notesSz cx="6858000" cy="9144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164">
          <p15:clr>
            <a:srgbClr val="A4A3A4"/>
          </p15:clr>
        </p15:guide>
        <p15:guide id="3" orient="horz" pos="3888">
          <p15:clr>
            <a:srgbClr val="A4A3A4"/>
          </p15:clr>
        </p15:guide>
        <p15:guide id="4" orient="horz" pos="3658">
          <p15:clr>
            <a:srgbClr val="A4A3A4"/>
          </p15:clr>
        </p15:guide>
        <p15:guide id="5" pos="3840">
          <p15:clr>
            <a:srgbClr val="A4A3A4"/>
          </p15:clr>
        </p15:guide>
        <p15:guide id="6" pos="305">
          <p15:clr>
            <a:srgbClr val="A4A3A4"/>
          </p15:clr>
        </p15:guide>
        <p15:guide id="7" pos="744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D0CE"/>
    <a:srgbClr val="B1B3B3"/>
    <a:srgbClr val="888B8D"/>
    <a:srgbClr val="63666A"/>
    <a:srgbClr val="739600"/>
    <a:srgbClr val="A22B38"/>
    <a:srgbClr val="F2AA00"/>
    <a:srgbClr val="E87722"/>
    <a:srgbClr val="FFFFFF"/>
    <a:srgbClr val="5556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02" autoAdjust="0"/>
    <p:restoredTop sz="69424" autoAdjust="0"/>
  </p:normalViewPr>
  <p:slideViewPr>
    <p:cSldViewPr snapToGrid="0">
      <p:cViewPr varScale="1">
        <p:scale>
          <a:sx n="135" d="100"/>
          <a:sy n="135" d="100"/>
        </p:scale>
        <p:origin x="1424" y="176"/>
      </p:cViewPr>
      <p:guideLst>
        <p:guide orient="horz" pos="2160"/>
        <p:guide orient="horz" pos="4164"/>
        <p:guide orient="horz" pos="3888"/>
        <p:guide orient="horz" pos="3658"/>
        <p:guide pos="3840"/>
        <p:guide pos="305"/>
        <p:guide pos="7443"/>
      </p:guideLst>
    </p:cSldViewPr>
  </p:slideViewPr>
  <p:notesTextViewPr>
    <p:cViewPr>
      <p:scale>
        <a:sx n="140" d="100"/>
        <a:sy n="140" d="100"/>
      </p:scale>
      <p:origin x="0" y="0"/>
    </p:cViewPr>
  </p:notesTextViewPr>
  <p:sorterViewPr>
    <p:cViewPr>
      <p:scale>
        <a:sx n="100" d="100"/>
        <a:sy n="100" d="100"/>
      </p:scale>
      <p:origin x="0" y="-55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gs" Target="tags/tag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9/22/22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businessinsider.com/watch-live-senate-hearing-solarwinds-microsoft-fireeye-crowdstrike-cyberattack-2021-2"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businessinsider.com/microsoft-solarwinds-cyber-attack-russians-customers-2020-12"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a:t>
            </a:fld>
            <a:endParaRPr lang="en-US" dirty="0"/>
          </a:p>
        </p:txBody>
      </p:sp>
    </p:spTree>
    <p:extLst>
      <p:ext uri="{BB962C8B-B14F-4D97-AF65-F5344CB8AC3E}">
        <p14:creationId xmlns:p14="http://schemas.microsoft.com/office/powerpoint/2010/main" val="2598718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rgbClr val="050707"/>
                </a:solidFill>
                <a:effectLst/>
                <a:latin typeface="ProximaNova"/>
              </a:rPr>
              <a:t>Legacy software supply chain “exploits," such as the now infamous 2017 Struts incident at Equifax, prey on publicly disclosed open source vulnerabilities that are left unpatched in the wild. </a:t>
            </a:r>
            <a:endParaRPr lang="en-US" sz="2800"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solidFill>
                <a:srgbClr val="050707"/>
              </a:solidFill>
              <a:effectLst/>
              <a:latin typeface="ProximaNova"/>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solidFill>
                <a:srgbClr val="050707"/>
              </a:solidFill>
              <a:effectLst/>
              <a:latin typeface="ProximaNova"/>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rgbClr val="050707"/>
                </a:solidFill>
                <a:effectLst/>
                <a:latin typeface="ProximaNova"/>
              </a:rPr>
              <a:t>Next-generation software supply chain “attacks” are far more sinister, however, because bad actors are no longer waiting for public vulnerability disclosures to pursue an exploit.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rgbClr val="050707"/>
                </a:solidFill>
                <a:effectLst/>
                <a:latin typeface="ProximaNova"/>
              </a:rPr>
              <a:t>Instead, they are taking the initiative and injecting new vulnerabilities into open source projects that feed the global supply chain, and then exploiting those vulnerabilities before they are discovered. </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rgbClr val="050707"/>
                </a:solidFill>
                <a:effectLst/>
                <a:latin typeface="ProximaNova"/>
              </a:rPr>
              <a:t>By shifting their attacks “upstream," bad actors can gain leverage and the crucial benefit of time that that enables malware to propagate throughout the supply chain, enabling far more scalable attacks on “downstream” users. </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rgbClr val="050707"/>
                </a:solidFill>
                <a:effectLst/>
                <a:latin typeface="ProximaNova"/>
              </a:rPr>
              <a:t>According to security researchers at the University of Bonn, SAP Labs France, and Fraunhofer FKIE,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rgbClr val="050707"/>
                </a:solidFill>
                <a:effectLst/>
                <a:latin typeface="ProximaNova"/>
              </a:rPr>
              <a:t>“From an attacker’s point of view, [large scale, public internet-based] package repositories represent a reliable and scalable malware distribution channel.”</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11</a:t>
            </a:fld>
            <a:endParaRPr lang="en-US" dirty="0"/>
          </a:p>
        </p:txBody>
      </p:sp>
    </p:spTree>
    <p:extLst>
      <p:ext uri="{BB962C8B-B14F-4D97-AF65-F5344CB8AC3E}">
        <p14:creationId xmlns:p14="http://schemas.microsoft.com/office/powerpoint/2010/main" val="3170991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12</a:t>
            </a:fld>
            <a:endParaRPr lang="en-US" dirty="0"/>
          </a:p>
        </p:txBody>
      </p:sp>
    </p:spTree>
    <p:extLst>
      <p:ext uri="{BB962C8B-B14F-4D97-AF65-F5344CB8AC3E}">
        <p14:creationId xmlns:p14="http://schemas.microsoft.com/office/powerpoint/2010/main" val="3510485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solidFill>
                  <a:srgbClr val="050707"/>
                </a:solidFill>
                <a:effectLst/>
                <a:latin typeface="ProximaNova"/>
              </a:rPr>
              <a:t>Dependency Confusion (Namespace Confusion)</a:t>
            </a:r>
            <a:endParaRPr lang="en-US" dirty="0"/>
          </a:p>
          <a:p>
            <a:r>
              <a:rPr lang="en-US" sz="1800" dirty="0">
                <a:solidFill>
                  <a:srgbClr val="050707"/>
                </a:solidFill>
                <a:effectLst/>
                <a:latin typeface="ProximaNova"/>
              </a:rPr>
              <a:t>The most common type of attack in 2021 has been Dependency Confusion (aka namespace confusion). </a:t>
            </a:r>
            <a:endParaRPr lang="en-US" dirty="0"/>
          </a:p>
          <a:p>
            <a:r>
              <a:rPr lang="en-US" sz="1800" dirty="0">
                <a:solidFill>
                  <a:srgbClr val="050707"/>
                </a:solidFill>
                <a:effectLst/>
                <a:latin typeface="ProximaNova"/>
              </a:rPr>
              <a:t>The novel, highly targeted, attack vector allows unwanted or malicious code to be introduced downstream automatically, without relying on </a:t>
            </a:r>
            <a:r>
              <a:rPr lang="en-US" sz="1800" dirty="0" err="1">
                <a:solidFill>
                  <a:srgbClr val="050707"/>
                </a:solidFill>
                <a:effectLst/>
                <a:latin typeface="ProximaNova"/>
              </a:rPr>
              <a:t>typosquatting</a:t>
            </a:r>
            <a:r>
              <a:rPr lang="en-US" sz="1800" dirty="0">
                <a:solidFill>
                  <a:srgbClr val="050707"/>
                </a:solidFill>
                <a:effectLst/>
                <a:latin typeface="ProximaNova"/>
              </a:rPr>
              <a:t> or brandjacking techniques. </a:t>
            </a:r>
          </a:p>
          <a:p>
            <a:r>
              <a:rPr lang="en-US" sz="1800" dirty="0">
                <a:solidFill>
                  <a:srgbClr val="050707"/>
                </a:solidFill>
                <a:effectLst/>
                <a:latin typeface="ProximaNova"/>
              </a:rPr>
              <a:t>The technique involves a bad actor determining the names of proprietary (inner source) packages utilized by a company’s production application. </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rgbClr val="050707"/>
                </a:solidFill>
                <a:effectLst/>
                <a:latin typeface="ProximaNova"/>
              </a:rPr>
              <a:t>Equipped with this information, the bad actor then publishes a malicious package using the exact same name, and a newer semantic version, to a public repository, like </a:t>
            </a:r>
            <a:r>
              <a:rPr lang="en-US" sz="1800" dirty="0" err="1">
                <a:solidFill>
                  <a:srgbClr val="050707"/>
                </a:solidFill>
                <a:effectLst/>
                <a:latin typeface="ProximaNova"/>
              </a:rPr>
              <a:t>npmjs</a:t>
            </a:r>
            <a:r>
              <a:rPr lang="en-US" sz="1800" dirty="0">
                <a:solidFill>
                  <a:srgbClr val="050707"/>
                </a:solidFill>
                <a:effectLst/>
                <a:latin typeface="ProximaNova"/>
              </a:rPr>
              <a:t>, that does not regulate namespace identity.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rgbClr val="050707"/>
                </a:solidFill>
                <a:effectLst/>
                <a:latin typeface="ProximaNova"/>
              </a:rPr>
              <a:t>At this point, certain pipeline build tools will automatically fetch the newer, intentionally malicious version.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rgbClr val="050707"/>
                </a:solidFill>
                <a:effectLst/>
                <a:latin typeface="ProximaNova"/>
              </a:rPr>
              <a:t>This attack vector relies on the long established convention in some programming languages to fetch the “LATEST” version of any package.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solidFill>
                <a:srgbClr val="050707"/>
              </a:solidFill>
              <a:effectLst/>
              <a:latin typeface="ProximaNova"/>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rgbClr val="050707"/>
                </a:solidFill>
                <a:effectLst/>
                <a:latin typeface="ProximaNova"/>
              </a:rPr>
              <a:t>The name of this attack refers to the inability of your development environment to distinguish between a private, internally-created dependency in your software build, and a package by the same name available in a public software repository.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rgbClr val="050707"/>
                </a:solidFill>
                <a:effectLst/>
                <a:latin typeface="ProximaNova"/>
              </a:rPr>
              <a:t>In other words, should an attacker register the name of your private, internally-used dependency on a public repository, such as </a:t>
            </a:r>
            <a:r>
              <a:rPr lang="en-US" sz="1800" dirty="0" err="1">
                <a:solidFill>
                  <a:srgbClr val="050707"/>
                </a:solidFill>
                <a:effectLst/>
                <a:latin typeface="ProximaNova"/>
              </a:rPr>
              <a:t>npmjs</a:t>
            </a:r>
            <a:r>
              <a:rPr lang="en-US" sz="1800" dirty="0">
                <a:solidFill>
                  <a:srgbClr val="050707"/>
                </a:solidFill>
                <a:effectLst/>
                <a:latin typeface="ProximaNova"/>
              </a:rPr>
              <a:t>, your software development tool may inadvertently pull in the attacker’s malicious dependency as opposed to your legitimate one. </a:t>
            </a:r>
            <a:endParaRPr lang="en-US" sz="2800"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solidFill>
                <a:srgbClr val="050707"/>
              </a:solidFill>
              <a:effectLst/>
              <a:latin typeface="ProximaNova"/>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solidFill>
                <a:srgbClr val="050707"/>
              </a:solidFill>
              <a:effectLst/>
              <a:latin typeface="ProximaNova"/>
            </a:endParaRPr>
          </a:p>
          <a:p>
            <a:r>
              <a:rPr lang="en-US" sz="1800" b="1" dirty="0" err="1">
                <a:solidFill>
                  <a:srgbClr val="050707"/>
                </a:solidFill>
                <a:effectLst/>
                <a:latin typeface="ProximaNova"/>
              </a:rPr>
              <a:t>Typosquatting</a:t>
            </a:r>
            <a:r>
              <a:rPr lang="en-US" sz="1800" b="1" dirty="0">
                <a:solidFill>
                  <a:srgbClr val="050707"/>
                </a:solidFill>
                <a:effectLst/>
                <a:latin typeface="ProximaNova"/>
              </a:rPr>
              <a:t> </a:t>
            </a:r>
            <a:endParaRPr lang="en-US" dirty="0"/>
          </a:p>
          <a:p>
            <a:r>
              <a:rPr lang="en-US" sz="1800" dirty="0" err="1">
                <a:solidFill>
                  <a:srgbClr val="050707"/>
                </a:solidFill>
                <a:effectLst/>
                <a:latin typeface="ProximaNova"/>
              </a:rPr>
              <a:t>Typosquatting</a:t>
            </a:r>
            <a:r>
              <a:rPr lang="en-US" sz="1800" dirty="0">
                <a:solidFill>
                  <a:srgbClr val="050707"/>
                </a:solidFill>
                <a:effectLst/>
                <a:latin typeface="ProximaNova"/>
              </a:rPr>
              <a:t> was the second most common technique over the past year. </a:t>
            </a:r>
          </a:p>
          <a:p>
            <a:r>
              <a:rPr lang="en-US" sz="1800" dirty="0">
                <a:solidFill>
                  <a:srgbClr val="050707"/>
                </a:solidFill>
                <a:effectLst/>
                <a:latin typeface="ProximaNova"/>
              </a:rPr>
              <a:t>This indirect attack vector preys on developers making otherwise innocent typos when searching for popular components. </a:t>
            </a:r>
          </a:p>
          <a:p>
            <a:r>
              <a:rPr lang="en-US" sz="1800" dirty="0">
                <a:solidFill>
                  <a:srgbClr val="050707"/>
                </a:solidFill>
                <a:effectLst/>
                <a:latin typeface="ProximaNova"/>
              </a:rPr>
              <a:t>For example, if a developer accidentally types “</a:t>
            </a:r>
            <a:r>
              <a:rPr lang="en-US" sz="1800" dirty="0" err="1">
                <a:solidFill>
                  <a:srgbClr val="050707"/>
                </a:solidFill>
                <a:effectLst/>
                <a:latin typeface="ProximaNova"/>
              </a:rPr>
              <a:t>electorn</a:t>
            </a:r>
            <a:r>
              <a:rPr lang="en-US" sz="1800" dirty="0">
                <a:solidFill>
                  <a:srgbClr val="050707"/>
                </a:solidFill>
                <a:effectLst/>
                <a:latin typeface="ProximaNova"/>
              </a:rPr>
              <a:t>” when their intention is to source “electron," they might accidentally install a malicious component of a similar name </a:t>
            </a:r>
          </a:p>
          <a:p>
            <a:pPr algn="l"/>
            <a:r>
              <a:rPr lang="en-US" sz="1800" dirty="0">
                <a:solidFill>
                  <a:srgbClr val="050707"/>
                </a:solidFill>
                <a:effectLst/>
                <a:latin typeface="ProximaNova"/>
              </a:rPr>
              <a:t>(see </a:t>
            </a:r>
            <a:r>
              <a:rPr lang="en-US" sz="1800" b="1" dirty="0" err="1">
                <a:solidFill>
                  <a:srgbClr val="1930E8"/>
                </a:solidFill>
                <a:effectLst/>
                <a:latin typeface="ProximaNova"/>
              </a:rPr>
              <a:t>electorn</a:t>
            </a:r>
            <a:r>
              <a:rPr lang="en-US" sz="1800" dirty="0">
                <a:solidFill>
                  <a:srgbClr val="050707"/>
                </a:solidFill>
                <a:effectLst/>
                <a:latin typeface="ProximaNova"/>
              </a:rPr>
              <a:t>, September 2020 - </a:t>
            </a:r>
            <a:r>
              <a:rPr lang="en-US" sz="2800" b="0" i="0" dirty="0">
                <a:solidFill>
                  <a:srgbClr val="000000"/>
                </a:solidFill>
                <a:effectLst/>
                <a:latin typeface="Proxima Nova Light"/>
              </a:rPr>
              <a:t>Once installed, the packages discovered by </a:t>
            </a:r>
            <a:r>
              <a:rPr lang="en-US" sz="2800" b="0" i="0" dirty="0" err="1">
                <a:solidFill>
                  <a:srgbClr val="000000"/>
                </a:solidFill>
                <a:effectLst/>
                <a:latin typeface="Proxima Nova Light"/>
              </a:rPr>
              <a:t>Sonatype</a:t>
            </a:r>
            <a:r>
              <a:rPr lang="en-US" sz="2800" b="0" i="0" dirty="0">
                <a:solidFill>
                  <a:srgbClr val="000000"/>
                </a:solidFill>
                <a:effectLst/>
                <a:latin typeface="Proxima Nova Light"/>
              </a:rPr>
              <a:t>, collect the user’s IP address, geolocation data, along with their device’s fingerprinting information, and publishes this data to a public GitHub page.</a:t>
            </a:r>
            <a:r>
              <a:rPr lang="en-US" sz="1800" dirty="0">
                <a:solidFill>
                  <a:srgbClr val="050707"/>
                </a:solidFill>
                <a:effectLst/>
                <a:latin typeface="ProximaNova"/>
              </a:rPr>
              <a:t>). </a:t>
            </a:r>
          </a:p>
          <a:p>
            <a:endParaRPr lang="en-US" dirty="0"/>
          </a:p>
          <a:p>
            <a:endParaRPr lang="en-US" dirty="0"/>
          </a:p>
          <a:p>
            <a:r>
              <a:rPr lang="en-US" sz="1800" b="1" dirty="0">
                <a:solidFill>
                  <a:srgbClr val="050707"/>
                </a:solidFill>
                <a:effectLst/>
                <a:latin typeface="ProximaNova"/>
              </a:rPr>
              <a:t>Malicious Source Code Injections </a:t>
            </a:r>
            <a:endParaRPr lang="en-US" dirty="0"/>
          </a:p>
          <a:p>
            <a:r>
              <a:rPr lang="en-US" sz="1800" dirty="0">
                <a:solidFill>
                  <a:srgbClr val="050707"/>
                </a:solidFill>
                <a:effectLst/>
                <a:latin typeface="ProximaNova"/>
              </a:rPr>
              <a:t>Malicious Source Code Injections are another type of attack that have been less prevalent in the past year compared to previous years.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50707"/>
                </a:solidFill>
                <a:effectLst/>
                <a:latin typeface="ProximaNova"/>
              </a:rPr>
              <a:t>Such attacks involve injecting malicious source code directly into an open source project’s repository, and have been conducted in various ways, including: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50707"/>
                </a:solidFill>
                <a:effectLst/>
                <a:latin typeface="ProximaNova"/>
              </a:rPr>
              <a:t>- stealing credentials from a project maintainer (see </a:t>
            </a:r>
            <a:r>
              <a:rPr lang="en-US" sz="1800" b="1" dirty="0">
                <a:solidFill>
                  <a:srgbClr val="1930E8"/>
                </a:solidFill>
                <a:effectLst/>
                <a:latin typeface="ProximaNova"/>
              </a:rPr>
              <a:t>rest-client</a:t>
            </a:r>
            <a:r>
              <a:rPr lang="en-US" sz="1800" dirty="0">
                <a:solidFill>
                  <a:srgbClr val="050707"/>
                </a:solidFill>
                <a:effectLst/>
                <a:latin typeface="ProximaNova"/>
              </a:rPr>
              <a:t>, 8/19)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50707"/>
                </a:solidFill>
                <a:effectLst/>
                <a:latin typeface="ProximaNova"/>
              </a:rPr>
              <a:t>- releasing new versions of a project to a public repository (see </a:t>
            </a:r>
            <a:r>
              <a:rPr lang="en-US" sz="1800" b="1" dirty="0">
                <a:solidFill>
                  <a:srgbClr val="1930E8"/>
                </a:solidFill>
                <a:effectLst/>
                <a:latin typeface="ProximaNova"/>
              </a:rPr>
              <a:t>bootstrap-sass</a:t>
            </a:r>
            <a:r>
              <a:rPr lang="en-US" sz="1800" dirty="0">
                <a:solidFill>
                  <a:srgbClr val="050707"/>
                </a:solidFill>
                <a:effectLst/>
                <a:latin typeface="ProximaNova"/>
              </a:rPr>
              <a:t>, 4/19)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800" dirty="0">
                <a:solidFill>
                  <a:srgbClr val="050707"/>
                </a:solidFill>
                <a:effectLst/>
                <a:latin typeface="ProximaNova"/>
              </a:rPr>
              <a:t>contributing pull requests to a project that includes malicious code (see </a:t>
            </a:r>
            <a:r>
              <a:rPr lang="en-US" sz="1800" b="1" dirty="0">
                <a:solidFill>
                  <a:srgbClr val="1930E8"/>
                </a:solidFill>
                <a:effectLst/>
                <a:latin typeface="ProximaNova"/>
              </a:rPr>
              <a:t>event-stream</a:t>
            </a:r>
            <a:r>
              <a:rPr lang="en-US" sz="1800" dirty="0">
                <a:solidFill>
                  <a:srgbClr val="050707"/>
                </a:solidFill>
                <a:effectLst/>
                <a:latin typeface="ProximaNova"/>
              </a:rPr>
              <a:t>, 11/18)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800" dirty="0">
                <a:solidFill>
                  <a:srgbClr val="050707"/>
                </a:solidFill>
                <a:effectLst/>
                <a:latin typeface="ProximaNova"/>
              </a:rPr>
              <a:t>tampering with open source developer tools that inject malicious code into downstream applications (see </a:t>
            </a:r>
            <a:r>
              <a:rPr lang="en-US" sz="1800" b="1" dirty="0">
                <a:solidFill>
                  <a:srgbClr val="1930E8"/>
                </a:solidFill>
                <a:effectLst/>
                <a:latin typeface="ProximaNova"/>
              </a:rPr>
              <a:t>Octopus Scanner</a:t>
            </a:r>
            <a:r>
              <a:rPr lang="en-US" sz="1800" dirty="0">
                <a:solidFill>
                  <a:srgbClr val="050707"/>
                </a:solidFill>
                <a:effectLst/>
                <a:latin typeface="ProximaNova"/>
              </a:rPr>
              <a:t>, 5/20).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14</a:t>
            </a:fld>
            <a:endParaRPr lang="en-US" dirty="0"/>
          </a:p>
        </p:txBody>
      </p:sp>
    </p:spTree>
    <p:extLst>
      <p:ext uri="{BB962C8B-B14F-4D97-AF65-F5344CB8AC3E}">
        <p14:creationId xmlns:p14="http://schemas.microsoft.com/office/powerpoint/2010/main" val="1046922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50707"/>
                </a:solidFill>
                <a:effectLst/>
                <a:latin typeface="ProximaNova"/>
              </a:rPr>
              <a:t>By attacking the SolarWinds software supply chain and mingling their malicious code with the legitimate, trusted code that was delivered to their clients,</a:t>
            </a:r>
          </a:p>
          <a:p>
            <a:r>
              <a:rPr lang="en-US" sz="1800" dirty="0">
                <a:solidFill>
                  <a:srgbClr val="050707"/>
                </a:solidFill>
                <a:effectLst/>
                <a:latin typeface="ProximaNova"/>
              </a:rPr>
              <a:t>attackers were able to plant backdoors on the systems of tens of thousands of SolarWinds’ customers. </a:t>
            </a:r>
          </a:p>
          <a:p>
            <a:endParaRPr lang="en-US" sz="1800" dirty="0">
              <a:solidFill>
                <a:srgbClr val="050707"/>
              </a:solidFill>
              <a:effectLst/>
              <a:latin typeface="ProximaNova"/>
            </a:endParaRPr>
          </a:p>
          <a:p>
            <a:r>
              <a:rPr lang="en-US" b="0" i="0" dirty="0">
                <a:solidFill>
                  <a:srgbClr val="111111"/>
                </a:solidFill>
                <a:effectLst/>
                <a:latin typeface="TiemposTextWeb"/>
              </a:rPr>
              <a:t>Microsoft president Brad Smith said in a February congressional hearing that </a:t>
            </a:r>
            <a:r>
              <a:rPr lang="en-US" b="0" i="0" u="none" strike="noStrike" dirty="0">
                <a:solidFill>
                  <a:srgbClr val="111111"/>
                </a:solidFill>
                <a:effectLst/>
                <a:latin typeface="TiemposTextWeb"/>
                <a:hlinkClick r:id="rId3"/>
              </a:rPr>
              <a:t>more than 80% of the victims targeted</a:t>
            </a:r>
            <a:r>
              <a:rPr lang="en-US" b="0" i="0" dirty="0">
                <a:solidFill>
                  <a:srgbClr val="111111"/>
                </a:solidFill>
                <a:effectLst/>
                <a:latin typeface="TiemposTextWeb"/>
              </a:rPr>
              <a:t> were nongovernment organizations.</a:t>
            </a:r>
          </a:p>
          <a:p>
            <a:endParaRPr lang="en-US" b="0" i="0" dirty="0">
              <a:solidFill>
                <a:srgbClr val="111111"/>
              </a:solidFill>
              <a:effectLst/>
              <a:latin typeface="TiemposTextWeb"/>
            </a:endParaRPr>
          </a:p>
          <a:p>
            <a:r>
              <a:rPr lang="en-US" b="0" i="0" dirty="0">
                <a:solidFill>
                  <a:srgbClr val="111111"/>
                </a:solidFill>
                <a:effectLst/>
                <a:latin typeface="TiemposTextWeb"/>
              </a:rPr>
              <a:t>US agencies: Pentagon, Department of Homeland Security, State Department, Department of Energy, National Nuclear Security Administration, Treasury.</a:t>
            </a:r>
          </a:p>
          <a:p>
            <a:r>
              <a:rPr lang="en-US" b="0" i="0" dirty="0">
                <a:solidFill>
                  <a:srgbClr val="111111"/>
                </a:solidFill>
                <a:effectLst/>
                <a:latin typeface="TiemposTextWeb"/>
              </a:rPr>
              <a:t>Private companies:  </a:t>
            </a:r>
            <a:r>
              <a:rPr lang="en-US" b="0" i="0" u="none" strike="noStrike" dirty="0">
                <a:solidFill>
                  <a:srgbClr val="111111"/>
                </a:solidFill>
                <a:effectLst/>
                <a:latin typeface="TiemposTextWeb"/>
                <a:hlinkClick r:id="rId4"/>
              </a:rPr>
              <a:t>Microsoft</a:t>
            </a:r>
            <a:r>
              <a:rPr lang="en-US" b="0" i="0" dirty="0">
                <a:solidFill>
                  <a:srgbClr val="111111"/>
                </a:solidFill>
                <a:effectLst/>
                <a:latin typeface="TiemposTextWeb"/>
              </a:rPr>
              <a:t>, Cisco, Intel, and Deloitte, California Department of State Hospitals, and Kent State University.</a:t>
            </a:r>
            <a:endParaRPr lang="en-US" dirty="0">
              <a:effectLst/>
            </a:endParaRPr>
          </a:p>
        </p:txBody>
      </p:sp>
      <p:sp>
        <p:nvSpPr>
          <p:cNvPr id="4" name="Slide Number Placeholder 3"/>
          <p:cNvSpPr>
            <a:spLocks noGrp="1"/>
          </p:cNvSpPr>
          <p:nvPr>
            <p:ph type="sldNum" sz="quarter" idx="5"/>
          </p:nvPr>
        </p:nvSpPr>
        <p:spPr/>
        <p:txBody>
          <a:bodyPr/>
          <a:lstStyle/>
          <a:p>
            <a:fld id="{71B1AA27-3892-4360-B986-D6B124C223BF}" type="slidenum">
              <a:rPr lang="en-US" smtClean="0"/>
              <a:t>15</a:t>
            </a:fld>
            <a:endParaRPr lang="en-US" dirty="0"/>
          </a:p>
        </p:txBody>
      </p:sp>
    </p:spTree>
    <p:extLst>
      <p:ext uri="{BB962C8B-B14F-4D97-AF65-F5344CB8AC3E}">
        <p14:creationId xmlns:p14="http://schemas.microsoft.com/office/powerpoint/2010/main" val="665533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incidents have consequences that go beyond the technical.</a:t>
            </a:r>
          </a:p>
          <a:p>
            <a:endParaRPr lang="en-US" dirty="0"/>
          </a:p>
          <a:p>
            <a:r>
              <a:rPr lang="en-US" dirty="0" err="1"/>
              <a:t>Javascript</a:t>
            </a:r>
            <a:r>
              <a:rPr lang="en-US" dirty="0"/>
              <a:t> vulnerability on website diverted payment details to separate website (</a:t>
            </a:r>
            <a:r>
              <a:rPr lang="en-US" dirty="0" err="1"/>
              <a:t>baways.com</a:t>
            </a:r>
            <a:r>
              <a:rPr lang="en-US" dirty="0"/>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Infringements of the General Data Protection Regulation (GDPR)</a:t>
            </a:r>
          </a:p>
        </p:txBody>
      </p:sp>
      <p:sp>
        <p:nvSpPr>
          <p:cNvPr id="4" name="Slide Number Placeholder 3"/>
          <p:cNvSpPr>
            <a:spLocks noGrp="1"/>
          </p:cNvSpPr>
          <p:nvPr>
            <p:ph type="sldNum" sz="quarter" idx="5"/>
          </p:nvPr>
        </p:nvSpPr>
        <p:spPr/>
        <p:txBody>
          <a:bodyPr/>
          <a:lstStyle/>
          <a:p>
            <a:fld id="{71B1AA27-3892-4360-B986-D6B124C223BF}" type="slidenum">
              <a:rPr lang="en-US" smtClean="0"/>
              <a:t>16</a:t>
            </a:fld>
            <a:endParaRPr lang="en-US" dirty="0"/>
          </a:p>
        </p:txBody>
      </p:sp>
    </p:spTree>
    <p:extLst>
      <p:ext uri="{BB962C8B-B14F-4D97-AF65-F5344CB8AC3E}">
        <p14:creationId xmlns:p14="http://schemas.microsoft.com/office/powerpoint/2010/main" val="4184230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in mind, the image of a supply chain…</a:t>
            </a:r>
          </a:p>
        </p:txBody>
      </p:sp>
      <p:sp>
        <p:nvSpPr>
          <p:cNvPr id="4" name="Slide Number Placeholder 3"/>
          <p:cNvSpPr>
            <a:spLocks noGrp="1"/>
          </p:cNvSpPr>
          <p:nvPr>
            <p:ph type="sldNum" sz="quarter" idx="5"/>
          </p:nvPr>
        </p:nvSpPr>
        <p:spPr/>
        <p:txBody>
          <a:bodyPr/>
          <a:lstStyle/>
          <a:p>
            <a:fld id="{71B1AA27-3892-4360-B986-D6B124C223BF}" type="slidenum">
              <a:rPr lang="en-US" smtClean="0"/>
              <a:t>17</a:t>
            </a:fld>
            <a:endParaRPr lang="en-US" dirty="0"/>
          </a:p>
        </p:txBody>
      </p:sp>
    </p:spTree>
    <p:extLst>
      <p:ext uri="{BB962C8B-B14F-4D97-AF65-F5344CB8AC3E}">
        <p14:creationId xmlns:p14="http://schemas.microsoft.com/office/powerpoint/2010/main" val="498522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unique version identifier for each release, so downstream users can track new releases and establish controls and verification mechanisms around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CNCF: Notary and TUF (</a:t>
            </a:r>
            <a:r>
              <a:rPr lang="en-US" sz="1200" b="0" i="0" kern="1200" dirty="0">
                <a:solidFill>
                  <a:schemeClr val="tx1"/>
                </a:solidFill>
                <a:effectLst/>
                <a:latin typeface="+mn-lt"/>
                <a:ea typeface="+mn-ea"/>
                <a:cs typeface="+mn-cs"/>
              </a:rPr>
              <a:t>The Update Framework)</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18</a:t>
            </a:fld>
            <a:endParaRPr lang="en-US" dirty="0"/>
          </a:p>
        </p:txBody>
      </p:sp>
    </p:spTree>
    <p:extLst>
      <p:ext uri="{BB962C8B-B14F-4D97-AF65-F5344CB8AC3E}">
        <p14:creationId xmlns:p14="http://schemas.microsoft.com/office/powerpoint/2010/main" val="3093605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50707"/>
                </a:solidFill>
                <a:effectLst/>
                <a:latin typeface="ProximaNova"/>
              </a:rPr>
              <a:t>MTTU, a measure of a project’s dependency update velocity, is strongly associated with improved project security.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50707"/>
                </a:solidFill>
                <a:effectLst/>
                <a:latin typeface="ProximaNova"/>
              </a:rPr>
              <a:t>MTTU also provides a measure of project quality that is based on how quickly the project moves to update dependencies. By this measure, quality has been increasing over the years. </a:t>
            </a:r>
            <a:endParaRPr lang="en-US" dirty="0">
              <a:effectLst/>
            </a:endParaRPr>
          </a:p>
          <a:p>
            <a:endParaRPr lang="en-US" dirty="0">
              <a:effectLst/>
            </a:endParaRPr>
          </a:p>
        </p:txBody>
      </p:sp>
      <p:sp>
        <p:nvSpPr>
          <p:cNvPr id="4" name="Slide Number Placeholder 3"/>
          <p:cNvSpPr>
            <a:spLocks noGrp="1"/>
          </p:cNvSpPr>
          <p:nvPr>
            <p:ph type="sldNum" sz="quarter" idx="5"/>
          </p:nvPr>
        </p:nvSpPr>
        <p:spPr/>
        <p:txBody>
          <a:bodyPr/>
          <a:lstStyle/>
          <a:p>
            <a:fld id="{71B1AA27-3892-4360-B986-D6B124C223BF}" type="slidenum">
              <a:rPr lang="en-US" smtClean="0"/>
              <a:t>19</a:t>
            </a:fld>
            <a:endParaRPr lang="en-US" dirty="0"/>
          </a:p>
        </p:txBody>
      </p:sp>
    </p:spTree>
    <p:extLst>
      <p:ext uri="{BB962C8B-B14F-4D97-AF65-F5344CB8AC3E}">
        <p14:creationId xmlns:p14="http://schemas.microsoft.com/office/powerpoint/2010/main" val="3213964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50707"/>
                </a:solidFill>
                <a:effectLst/>
                <a:latin typeface="ProximaNova"/>
              </a:rPr>
              <a:t>There has been a clear trend toward faster MTTUs by the larger community: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50707"/>
                </a:solidFill>
                <a:effectLst/>
                <a:latin typeface="ProximaNova"/>
              </a:rPr>
              <a:t>- 2011 average MTTU = 371 days</a:t>
            </a:r>
            <a:br>
              <a:rPr lang="en-US" sz="1800" dirty="0">
                <a:solidFill>
                  <a:srgbClr val="050707"/>
                </a:solidFill>
                <a:effectLst/>
                <a:latin typeface="ProximaNova"/>
              </a:rPr>
            </a:br>
            <a:r>
              <a:rPr lang="en-US" sz="1800" dirty="0">
                <a:solidFill>
                  <a:srgbClr val="050707"/>
                </a:solidFill>
                <a:effectLst/>
                <a:latin typeface="ProximaNova"/>
              </a:rPr>
              <a:t>- 2014 average MTTU = 302 days</a:t>
            </a:r>
            <a:br>
              <a:rPr lang="en-US" sz="1800" dirty="0">
                <a:solidFill>
                  <a:srgbClr val="050707"/>
                </a:solidFill>
                <a:effectLst/>
                <a:latin typeface="ProximaNova"/>
              </a:rPr>
            </a:br>
            <a:r>
              <a:rPr lang="en-US" sz="1800" dirty="0">
                <a:solidFill>
                  <a:srgbClr val="050707"/>
                </a:solidFill>
                <a:effectLst/>
                <a:latin typeface="ProximaNova"/>
              </a:rPr>
              <a:t>- 2018 average MTTU = 158 days</a:t>
            </a:r>
            <a:br>
              <a:rPr lang="en-US" sz="1800" dirty="0">
                <a:solidFill>
                  <a:srgbClr val="050707"/>
                </a:solidFill>
                <a:effectLst/>
                <a:latin typeface="ProximaNova"/>
              </a:rPr>
            </a:br>
            <a:r>
              <a:rPr lang="en-US" sz="1800" dirty="0">
                <a:solidFill>
                  <a:srgbClr val="050707"/>
                </a:solidFill>
                <a:effectLst/>
                <a:latin typeface="ProximaNova"/>
              </a:rPr>
              <a:t>- 2021 average MTTU (as of Aug 1) = 28 days</a:t>
            </a:r>
            <a:endParaRPr lang="en-US" sz="54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0" dirty="0">
              <a:effectLst/>
            </a:endParaRPr>
          </a:p>
          <a:p>
            <a:endParaRPr lang="en-US" sz="2800" dirty="0">
              <a:effectLst/>
            </a:endParaRPr>
          </a:p>
        </p:txBody>
      </p:sp>
      <p:sp>
        <p:nvSpPr>
          <p:cNvPr id="4" name="Slide Number Placeholder 3"/>
          <p:cNvSpPr>
            <a:spLocks noGrp="1"/>
          </p:cNvSpPr>
          <p:nvPr>
            <p:ph type="sldNum" sz="quarter" idx="5"/>
          </p:nvPr>
        </p:nvSpPr>
        <p:spPr/>
        <p:txBody>
          <a:bodyPr/>
          <a:lstStyle/>
          <a:p>
            <a:fld id="{71B1AA27-3892-4360-B986-D6B124C223BF}" type="slidenum">
              <a:rPr lang="en-US" smtClean="0"/>
              <a:t>20</a:t>
            </a:fld>
            <a:endParaRPr lang="en-US" dirty="0"/>
          </a:p>
        </p:txBody>
      </p:sp>
    </p:spTree>
    <p:extLst>
      <p:ext uri="{BB962C8B-B14F-4D97-AF65-F5344CB8AC3E}">
        <p14:creationId xmlns:p14="http://schemas.microsoft.com/office/powerpoint/2010/main" val="3866300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Popularity: stars, subscribers,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Activity: commit frequencies, release counts, MTTU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Dependencies: MTTU, outdated dependencies, automated dependency update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 Practices: code reviews, CI pipelines, SCA and Security Testing tooling.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Maturity: semantic versioning, documentation, package/distribution handling, resolution time of issues, responsiveness of contributors, project creation date</a:t>
            </a:r>
          </a:p>
        </p:txBody>
      </p:sp>
      <p:sp>
        <p:nvSpPr>
          <p:cNvPr id="4" name="Slide Number Placeholder 3"/>
          <p:cNvSpPr>
            <a:spLocks noGrp="1"/>
          </p:cNvSpPr>
          <p:nvPr>
            <p:ph type="sldNum" sz="quarter" idx="5"/>
          </p:nvPr>
        </p:nvSpPr>
        <p:spPr/>
        <p:txBody>
          <a:bodyPr/>
          <a:lstStyle/>
          <a:p>
            <a:fld id="{71B1AA27-3892-4360-B986-D6B124C223BF}" type="slidenum">
              <a:rPr lang="en-US" smtClean="0"/>
              <a:t>21</a:t>
            </a:fld>
            <a:endParaRPr lang="en-US" dirty="0"/>
          </a:p>
        </p:txBody>
      </p:sp>
    </p:spTree>
    <p:extLst>
      <p:ext uri="{BB962C8B-B14F-4D97-AF65-F5344CB8AC3E}">
        <p14:creationId xmlns:p14="http://schemas.microsoft.com/office/powerpoint/2010/main" val="2037009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32075"/>
                </a:solidFill>
                <a:effectLst/>
                <a:latin typeface="-apple-system"/>
              </a:rPr>
              <a:t>In the 60s and 70s, computers were hardware focused and the hardware were expensive. </a:t>
            </a:r>
          </a:p>
          <a:p>
            <a:pPr algn="l"/>
            <a:endParaRPr lang="en-US" b="0" i="0" dirty="0">
              <a:solidFill>
                <a:srgbClr val="032075"/>
              </a:solidFill>
              <a:effectLst/>
              <a:latin typeface="-apple-system"/>
            </a:endParaRPr>
          </a:p>
          <a:p>
            <a:pPr algn="l"/>
            <a:r>
              <a:rPr lang="en-US" b="0" i="0" dirty="0">
                <a:solidFill>
                  <a:srgbClr val="032075"/>
                </a:solidFill>
                <a:effectLst/>
                <a:latin typeface="-apple-system"/>
              </a:rPr>
              <a:t>They were mainly used by academics in universities or researchers in labs. </a:t>
            </a:r>
          </a:p>
          <a:p>
            <a:pPr algn="l"/>
            <a:endParaRPr lang="en-US" b="0" i="0" dirty="0">
              <a:solidFill>
                <a:srgbClr val="032075"/>
              </a:solidFill>
              <a:effectLst/>
              <a:latin typeface="-apple-system"/>
            </a:endParaRPr>
          </a:p>
          <a:p>
            <a:pPr algn="l"/>
            <a:r>
              <a:rPr lang="en-US" b="0" i="0" dirty="0">
                <a:solidFill>
                  <a:srgbClr val="032075"/>
                </a:solidFill>
                <a:effectLst/>
                <a:latin typeface="-apple-system"/>
              </a:rPr>
              <a:t>The limited amount of software used to come for free or with their source code and the users were allowed to modify the source code to suit their need.</a:t>
            </a:r>
          </a:p>
          <a:p>
            <a:pPr algn="l"/>
            <a:endParaRPr lang="en-US" b="0" i="0" dirty="0">
              <a:solidFill>
                <a:srgbClr val="032075"/>
              </a:solidFill>
              <a:effectLst/>
              <a:latin typeface="-apple-system"/>
            </a:endParaRPr>
          </a:p>
          <a:p>
            <a:pPr algn="l"/>
            <a:r>
              <a:rPr lang="en-US" b="0" i="0" dirty="0">
                <a:solidFill>
                  <a:srgbClr val="032075"/>
                </a:solidFill>
                <a:effectLst/>
                <a:latin typeface="-apple-system"/>
              </a:rPr>
              <a:t>In the late 70s and early 80s, the manufacturer’s stopped distributing source code in an attempt to not let their software run on their competitor’s computers.</a:t>
            </a:r>
          </a:p>
          <a:p>
            <a:pPr algn="l"/>
            <a:endParaRPr lang="en-US" b="0" i="0" dirty="0">
              <a:solidFill>
                <a:srgbClr val="032075"/>
              </a:solidFill>
              <a:effectLst/>
              <a:latin typeface="-apple-system"/>
            </a:endParaRPr>
          </a:p>
          <a:p>
            <a:pPr algn="l"/>
            <a:r>
              <a:rPr lang="en-US" b="0" i="0" dirty="0">
                <a:solidFill>
                  <a:srgbClr val="032075"/>
                </a:solidFill>
                <a:effectLst/>
                <a:latin typeface="-apple-system"/>
              </a:rPr>
              <a:t>This restrictive licensing led to the inconvenience and dislike of people who were used to and fond of modifying software. </a:t>
            </a:r>
          </a:p>
          <a:p>
            <a:pPr algn="l"/>
            <a:r>
              <a:rPr lang="en-US" b="0" i="0" dirty="0">
                <a:solidFill>
                  <a:srgbClr val="032075"/>
                </a:solidFill>
                <a:effectLst/>
                <a:latin typeface="-apple-system"/>
              </a:rPr>
              <a:t>In the mid 80s, Richard Stallman started the Free Software Movement.</a:t>
            </a:r>
            <a:endParaRPr lang="en-US" b="1" i="0" dirty="0">
              <a:solidFill>
                <a:srgbClr val="5F6368"/>
              </a:solidFill>
              <a:effectLst/>
              <a:latin typeface="Roboto" panose="020F0502020204030204" pitchFamily="34" charset="0"/>
            </a:endParaRPr>
          </a:p>
          <a:p>
            <a:endParaRPr lang="en-US" b="1" i="0" dirty="0">
              <a:solidFill>
                <a:srgbClr val="5F6368"/>
              </a:solidFill>
              <a:effectLst/>
              <a:latin typeface="Roboto" panose="020F0502020204030204" pitchFamily="34" charset="0"/>
            </a:endParaRPr>
          </a:p>
          <a:p>
            <a:r>
              <a:rPr lang="en-US" b="1" i="0" dirty="0">
                <a:solidFill>
                  <a:srgbClr val="5F6368"/>
                </a:solidFill>
                <a:effectLst/>
                <a:latin typeface="Roboto" panose="020F0502020204030204" pitchFamily="34" charset="0"/>
              </a:rPr>
              <a:t>GNU</a:t>
            </a:r>
            <a:r>
              <a:rPr lang="en-US" b="0" i="0" dirty="0">
                <a:solidFill>
                  <a:srgbClr val="70757A"/>
                </a:solidFill>
                <a:effectLst/>
                <a:latin typeface="Roboto" panose="020F0502020204030204" pitchFamily="34" charset="0"/>
              </a:rPr>
              <a:t> project — </a:t>
            </a:r>
            <a:r>
              <a:rPr lang="en-US" b="1" i="0" dirty="0">
                <a:solidFill>
                  <a:srgbClr val="5F6368"/>
                </a:solidFill>
                <a:effectLst/>
                <a:latin typeface="Roboto" panose="02000000000000000000" pitchFamily="2" charset="0"/>
              </a:rPr>
              <a:t>Stallman</a:t>
            </a:r>
            <a:r>
              <a:rPr lang="en-US" b="0" i="0" dirty="0">
                <a:solidFill>
                  <a:srgbClr val="4D5156"/>
                </a:solidFill>
                <a:effectLst/>
                <a:latin typeface="Roboto" panose="02000000000000000000" pitchFamily="2" charset="0"/>
              </a:rPr>
              <a:t> launched the </a:t>
            </a:r>
            <a:r>
              <a:rPr lang="en-US" b="1" i="0" dirty="0">
                <a:solidFill>
                  <a:srgbClr val="5F6368"/>
                </a:solidFill>
                <a:effectLst/>
                <a:latin typeface="Roboto" panose="02000000000000000000" pitchFamily="2" charset="0"/>
              </a:rPr>
              <a:t>GNU</a:t>
            </a:r>
            <a:r>
              <a:rPr lang="en-US" b="0" i="0" dirty="0">
                <a:solidFill>
                  <a:srgbClr val="4D5156"/>
                </a:solidFill>
                <a:effectLst/>
                <a:latin typeface="Roboto" panose="02000000000000000000" pitchFamily="2" charset="0"/>
              </a:rPr>
              <a:t> Project in September 1983 </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2</a:t>
            </a:fld>
            <a:endParaRPr lang="en-US" dirty="0"/>
          </a:p>
        </p:txBody>
      </p:sp>
    </p:spTree>
    <p:extLst>
      <p:ext uri="{BB962C8B-B14F-4D97-AF65-F5344CB8AC3E}">
        <p14:creationId xmlns:p14="http://schemas.microsoft.com/office/powerpoint/2010/main" val="4085090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50707"/>
                </a:solidFill>
                <a:effectLst/>
                <a:latin typeface="ProximaNova"/>
              </a:rPr>
              <a:t>There are three reasons why dependency management is rapidly becoming an increasingly important practice for software engineering teams: </a:t>
            </a:r>
            <a:endParaRPr lang="en-US" dirty="0">
              <a:effectLst/>
            </a:endParaRPr>
          </a:p>
          <a:p>
            <a:pPr lvl="1"/>
            <a:r>
              <a:rPr lang="en-US" sz="1800" dirty="0">
                <a:solidFill>
                  <a:srgbClr val="050707"/>
                </a:solidFill>
                <a:effectLst/>
                <a:latin typeface="ProximaNova"/>
              </a:rPr>
              <a:t>1. The enormous volume of opensource dependencies present in production applications. </a:t>
            </a:r>
            <a:endParaRPr lang="en-US" dirty="0">
              <a:effectLst/>
            </a:endParaRPr>
          </a:p>
          <a:p>
            <a:pPr lvl="1"/>
            <a:r>
              <a:rPr lang="en-US" sz="1800" dirty="0">
                <a:solidFill>
                  <a:srgbClr val="050707"/>
                </a:solidFill>
                <a:effectLst/>
                <a:latin typeface="ProximaNova"/>
              </a:rPr>
              <a:t>2. The incredible velocity at which new versions of dependencies are being released. </a:t>
            </a:r>
            <a:endParaRPr lang="en-US" dirty="0">
              <a:effectLst/>
            </a:endParaRPr>
          </a:p>
          <a:p>
            <a:pPr lvl="1"/>
            <a:r>
              <a:rPr lang="en-US" sz="1800" dirty="0">
                <a:solidFill>
                  <a:srgbClr val="050707"/>
                </a:solidFill>
                <a:effectLst/>
                <a:latin typeface="ProximaNova"/>
              </a:rPr>
              <a:t>3. The fact that open source dependencies age like milk, and not like wine. </a:t>
            </a:r>
            <a:endParaRPr lang="en-US"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50707"/>
                </a:solidFill>
                <a:effectLst/>
                <a:latin typeface="ProximaNova"/>
              </a:rPr>
              <a:t>The average modern application contains 128 open source dependencies, and the average open source project releases 10 times per year.</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50707"/>
                </a:solidFill>
                <a:effectLst/>
                <a:latin typeface="ProximaNova"/>
              </a:rPr>
              <a:t>Developers must constantly decide when (and when no to) update 3</a:t>
            </a:r>
            <a:r>
              <a:rPr lang="en-US" sz="1800" baseline="30000" dirty="0">
                <a:solidFill>
                  <a:srgbClr val="050707"/>
                </a:solidFill>
                <a:effectLst/>
                <a:latin typeface="ProximaNova"/>
              </a:rPr>
              <a:t>rd</a:t>
            </a:r>
            <a:r>
              <a:rPr lang="en-US" sz="1800" dirty="0">
                <a:solidFill>
                  <a:srgbClr val="050707"/>
                </a:solidFill>
                <a:effectLst/>
                <a:latin typeface="ProximaNova"/>
              </a:rPr>
              <a:t> party dependencies.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50707"/>
              </a:solidFill>
              <a:effectLst/>
              <a:latin typeface="ProximaNov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50707"/>
                </a:solidFill>
                <a:effectLst/>
                <a:latin typeface="ProximaNova"/>
              </a:rPr>
              <a:t>But, ask most developers about dependency management, and they’ll tell you the same thing: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50707"/>
                </a:solidFill>
                <a:effectLst/>
                <a:latin typeface="ProximaNova"/>
              </a:rPr>
              <a:t>”keep open source libraries fresh and optimally up to date is a good idea that requires terribly mundane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50707"/>
                </a:solidFill>
                <a:effectLst/>
                <a:latin typeface="ProximaNova"/>
              </a:rPr>
              <a:t>In other words, dependency management is seen as a thankless maintenance task that’s easy to get wrong, hard to get right, and generally detracts from time spent innovating.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50707"/>
                </a:solidFill>
                <a:effectLst/>
                <a:latin typeface="ProximaNova"/>
              </a:rPr>
              <a:t>Developers know that it’s important, but they frequently don’t have the time or patience to make it a priority and lack the tooling to do it optimally.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50707"/>
                </a:solidFill>
                <a:effectLst/>
                <a:latin typeface="ProximaNova"/>
              </a:rPr>
              <a:t>It’s no wonder that many developers describe this situation as “dependency hell.”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22</a:t>
            </a:fld>
            <a:endParaRPr lang="en-US" dirty="0"/>
          </a:p>
        </p:txBody>
      </p:sp>
    </p:spTree>
    <p:extLst>
      <p:ext uri="{BB962C8B-B14F-4D97-AF65-F5344CB8AC3E}">
        <p14:creationId xmlns:p14="http://schemas.microsoft.com/office/powerpoint/2010/main" val="1890331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There is much room for improvement with respect to dependency management practices.</a:t>
            </a:r>
          </a:p>
          <a:p>
            <a:pPr marL="171450" indent="-171450">
              <a:buFontTx/>
              <a:buChar char="-"/>
            </a:pPr>
            <a:r>
              <a:rPr lang="en-US" dirty="0"/>
              <a:t>To optimize dependency management at scale, engineering leaders should embrace intelligent automation.</a:t>
            </a:r>
          </a:p>
          <a:p>
            <a:pPr marL="171450" indent="-171450">
              <a:buFontTx/>
              <a:buChar char="-"/>
            </a:pPr>
            <a:r>
              <a:rPr lang="en-US" dirty="0"/>
              <a:t>Engineering leaders should also embrace tools to guide macro decisions made with respect to initial technology selection.</a:t>
            </a:r>
          </a:p>
        </p:txBody>
      </p:sp>
      <p:sp>
        <p:nvSpPr>
          <p:cNvPr id="4" name="Slide Number Placeholder 3"/>
          <p:cNvSpPr>
            <a:spLocks noGrp="1"/>
          </p:cNvSpPr>
          <p:nvPr>
            <p:ph type="sldNum" sz="quarter" idx="5"/>
          </p:nvPr>
        </p:nvSpPr>
        <p:spPr/>
        <p:txBody>
          <a:bodyPr/>
          <a:lstStyle/>
          <a:p>
            <a:fld id="{71B1AA27-3892-4360-B986-D6B124C223BF}" type="slidenum">
              <a:rPr lang="en-US" smtClean="0"/>
              <a:t>23</a:t>
            </a:fld>
            <a:endParaRPr lang="en-US" dirty="0"/>
          </a:p>
        </p:txBody>
      </p:sp>
    </p:spTree>
    <p:extLst>
      <p:ext uri="{BB962C8B-B14F-4D97-AF65-F5344CB8AC3E}">
        <p14:creationId xmlns:p14="http://schemas.microsoft.com/office/powerpoint/2010/main" val="1362901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NVD is considered so important that in 2018 it was exempted from the U.S. government shutdown.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 6,000 vulnerabilities went unassigned by MITRE’s CVE project in 2015.</a:t>
            </a:r>
          </a:p>
        </p:txBody>
      </p:sp>
      <p:sp>
        <p:nvSpPr>
          <p:cNvPr id="4" name="Slide Number Placeholder 3"/>
          <p:cNvSpPr>
            <a:spLocks noGrp="1"/>
          </p:cNvSpPr>
          <p:nvPr>
            <p:ph type="sldNum" sz="quarter" idx="5"/>
          </p:nvPr>
        </p:nvSpPr>
        <p:spPr/>
        <p:txBody>
          <a:bodyPr/>
          <a:lstStyle/>
          <a:p>
            <a:fld id="{71B1AA27-3892-4360-B986-D6B124C223BF}" type="slidenum">
              <a:rPr lang="en-US" smtClean="0"/>
              <a:t>24</a:t>
            </a:fld>
            <a:endParaRPr lang="en-US" dirty="0"/>
          </a:p>
        </p:txBody>
      </p:sp>
    </p:spTree>
    <p:extLst>
      <p:ext uri="{BB962C8B-B14F-4D97-AF65-F5344CB8AC3E}">
        <p14:creationId xmlns:p14="http://schemas.microsoft.com/office/powerpoint/2010/main" val="4022169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50707"/>
                </a:solidFill>
                <a:effectLst/>
                <a:latin typeface="ProximaNova"/>
              </a:rPr>
              <a:t>February 2021</a:t>
            </a:r>
          </a:p>
          <a:p>
            <a:pPr marL="285750" indent="-285750">
              <a:buFont typeface="Arial" panose="020B0604020202020204" pitchFamily="34" charset="0"/>
              <a:buChar char="•"/>
            </a:pPr>
            <a:endParaRPr lang="en-US" sz="1800" dirty="0">
              <a:solidFill>
                <a:srgbClr val="050707"/>
              </a:solidFill>
              <a:effectLst/>
              <a:latin typeface="ProximaNova"/>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t>President Biden issues Execute Order for securing all supply chains. The order called upon the Secretaries of Commerce and Homeland Security to coordinate with heads of appropriate agencies to report on the security and integrity of critical information and communications technology software supply chains.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050707"/>
                </a:solidFill>
                <a:effectLst/>
                <a:latin typeface="ProximaNova"/>
              </a:rPr>
              <a:t>CIO for the Department of Defense (DoD CIO) rolled out a new reference architecture called </a:t>
            </a:r>
            <a:r>
              <a:rPr lang="en-US" sz="2400" b="1" dirty="0">
                <a:solidFill>
                  <a:srgbClr val="1930E8"/>
                </a:solidFill>
                <a:effectLst/>
                <a:latin typeface="ProximaNova"/>
              </a:rPr>
              <a:t>Department of Defense (DOD), Zero Trust Reference Architecture </a:t>
            </a:r>
            <a:r>
              <a:rPr lang="en-US" sz="2400" dirty="0">
                <a:solidFill>
                  <a:srgbClr val="050707"/>
                </a:solidFill>
                <a:effectLst/>
                <a:latin typeface="ProximaNova"/>
              </a:rPr>
              <a:t>(ZTA). Within the ZTA the DoD CIO outlined various Zero Trust Pillars and Capabilities including a section centered on protecting applications and software supply chains.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2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April 2021</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CISA and NIST releases paper “Defending Against Software Supply Chain Attacks”, formalizing software supply chain standards.</a:t>
            </a:r>
          </a:p>
          <a:p>
            <a:pPr lvl="2"/>
            <a:r>
              <a:rPr lang="en-US" sz="1800" dirty="0">
                <a:solidFill>
                  <a:srgbClr val="050707"/>
                </a:solidFill>
                <a:effectLst/>
                <a:latin typeface="ProximaNova"/>
              </a:rPr>
              <a:t>Suggestions include: </a:t>
            </a:r>
            <a:endParaRPr lang="en-US" dirty="0">
              <a:effectLst/>
            </a:endParaRPr>
          </a:p>
          <a:p>
            <a:pPr marL="1657350" lvl="3" indent="-285750">
              <a:buFont typeface="Arial" panose="020B0604020202020204" pitchFamily="34" charset="0"/>
              <a:buChar char="•"/>
            </a:pPr>
            <a:r>
              <a:rPr lang="en-US" sz="1800" b="0" dirty="0">
                <a:solidFill>
                  <a:srgbClr val="050707"/>
                </a:solidFill>
                <a:effectLst/>
                <a:latin typeface="ProximaNova"/>
              </a:rPr>
              <a:t>Developing a written program to address software supply chain risk. </a:t>
            </a:r>
            <a:endParaRPr lang="en-US" b="0" dirty="0">
              <a:effectLst/>
            </a:endParaRPr>
          </a:p>
          <a:p>
            <a:pPr marL="1657350" lvl="3" indent="-285750">
              <a:buFont typeface="Arial" panose="020B0604020202020204" pitchFamily="34" charset="0"/>
              <a:buChar char="•"/>
            </a:pPr>
            <a:r>
              <a:rPr lang="en-US" sz="1800" b="0" dirty="0">
                <a:solidFill>
                  <a:srgbClr val="050707"/>
                </a:solidFill>
                <a:effectLst/>
                <a:latin typeface="ProximaNova"/>
              </a:rPr>
              <a:t>Inventorying organizational reliance on external software and code across all operational departments. </a:t>
            </a:r>
            <a:endParaRPr lang="en-US" b="0" dirty="0">
              <a:effectLst/>
            </a:endParaRPr>
          </a:p>
          <a:p>
            <a:pPr marL="1657350" lvl="3" indent="-285750">
              <a:buFont typeface="Arial" panose="020B0604020202020204" pitchFamily="34" charset="0"/>
              <a:buChar char="•"/>
            </a:pPr>
            <a:r>
              <a:rPr lang="en-US" sz="1800" b="0" dirty="0">
                <a:solidFill>
                  <a:srgbClr val="050707"/>
                </a:solidFill>
                <a:effectLst/>
                <a:latin typeface="ProximaNova"/>
              </a:rPr>
              <a:t>Assessing risk from these vendors and adopting appropriate contractual and other safeguards. </a:t>
            </a:r>
            <a:endParaRPr lang="en-US" b="0" dirty="0">
              <a:effectLst/>
            </a:endParaRPr>
          </a:p>
          <a:p>
            <a:pPr marL="1657350" lvl="3" indent="-285750">
              <a:buFont typeface="Arial" panose="020B0604020202020204" pitchFamily="34" charset="0"/>
              <a:buChar char="•"/>
            </a:pPr>
            <a:r>
              <a:rPr lang="en-US" sz="1800" b="0" dirty="0">
                <a:solidFill>
                  <a:srgbClr val="050707"/>
                </a:solidFill>
                <a:effectLst/>
                <a:latin typeface="ProximaNova"/>
              </a:rPr>
              <a:t>Coordinating efforts across management, IT, personnel, compliance, product development and operational departments. </a:t>
            </a:r>
            <a:endParaRPr lang="en-US" b="0" dirty="0">
              <a:effectLst/>
            </a:endParaRPr>
          </a:p>
          <a:p>
            <a:pPr marL="1657350" lvl="3" indent="-285750">
              <a:buFont typeface="Arial" panose="020B0604020202020204" pitchFamily="34" charset="0"/>
              <a:buChar char="•"/>
            </a:pPr>
            <a:r>
              <a:rPr lang="en-US" sz="1800" b="0" dirty="0">
                <a:solidFill>
                  <a:srgbClr val="050707"/>
                </a:solidFill>
                <a:effectLst/>
                <a:latin typeface="ProximaNova"/>
              </a:rPr>
              <a:t>Monitoring the threats and vulnerabilities to the software supply chain, including through technical measures and threat analysis, on an ongoing basis. </a:t>
            </a:r>
          </a:p>
          <a:p>
            <a:pPr marL="1657350" lvl="3" indent="-285750">
              <a:buFont typeface="Arial" panose="020B0604020202020204" pitchFamily="34" charset="0"/>
              <a:buChar char="•"/>
            </a:pPr>
            <a:endParaRPr lang="en-US" sz="1800" b="0" dirty="0">
              <a:solidFill>
                <a:srgbClr val="050707"/>
              </a:solidFill>
              <a:effectLst/>
              <a:latin typeface="ProximaNova"/>
            </a:endParaRPr>
          </a:p>
          <a:p>
            <a:pPr marL="0" lvl="0" indent="0">
              <a:buFont typeface="Arial" panose="020B0604020202020204" pitchFamily="34" charset="0"/>
              <a:buNone/>
            </a:pPr>
            <a:r>
              <a:rPr lang="en-US" b="0" dirty="0">
                <a:solidFill>
                  <a:srgbClr val="050707"/>
                </a:solidFill>
                <a:effectLst/>
                <a:latin typeface="ProximaNova"/>
              </a:rPr>
              <a:t>June, July 2021</a:t>
            </a:r>
          </a:p>
          <a:p>
            <a:pPr marL="171450" lvl="0" indent="-171450">
              <a:buFont typeface="Arial" panose="020B0604020202020204" pitchFamily="34" charset="0"/>
              <a:buChar char="•"/>
            </a:pPr>
            <a:r>
              <a:rPr lang="en-US" b="0" dirty="0">
                <a:solidFill>
                  <a:srgbClr val="050707"/>
                </a:solidFill>
                <a:effectLst/>
                <a:latin typeface="ProximaNova"/>
              </a:rPr>
              <a:t>NIST releases definition of “critical software” and publishes guidance for outlining security measures for critical software use and minimum standards for vendors’ testing of their software source code.</a:t>
            </a:r>
          </a:p>
          <a:p>
            <a:pPr marL="171450" lvl="0" indent="-171450">
              <a:buFont typeface="Arial" panose="020B0604020202020204" pitchFamily="34" charset="0"/>
              <a:buChar char="•"/>
            </a:pPr>
            <a:r>
              <a:rPr lang="en-US" b="0" dirty="0">
                <a:solidFill>
                  <a:srgbClr val="050707"/>
                </a:solidFill>
                <a:effectLst/>
                <a:latin typeface="ProximaNova"/>
              </a:rPr>
              <a:t>National Telecommunications and Information Administration (NTIA) releases a minimum definition of an SBOM.</a:t>
            </a:r>
          </a:p>
          <a:p>
            <a:pPr marL="171450" lvl="0" indent="-171450">
              <a:buFont typeface="Arial" panose="020B0604020202020204" pitchFamily="34" charset="0"/>
              <a:buChar char="•"/>
            </a:pPr>
            <a:endParaRPr lang="en-US" b="0" dirty="0">
              <a:effectLst/>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50707"/>
                </a:solidFill>
                <a:effectLst/>
                <a:latin typeface="ProximaNova"/>
              </a:rPr>
              <a:t>SBOMs are effectively a nested inventory, a list of ingredients that make up software components, and provides those who produce, purchase, and operate software with information that enhances their understanding of the supply chain.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50707"/>
                </a:solidFill>
                <a:effectLst/>
                <a:latin typeface="ProximaNova"/>
              </a:rPr>
              <a:t>SBOMs are a formal, machine-readable inventory of software components and dependencies.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50707"/>
                </a:solidFill>
                <a:effectLst/>
                <a:latin typeface="ProximaNova"/>
              </a:rPr>
              <a:t>SBOMs contain information about those components, and their hierarchical relationships.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50707"/>
                </a:solidFill>
                <a:effectLst/>
                <a:latin typeface="ProximaNova"/>
              </a:rPr>
              <a:t>SBOMs may include open source or proprietary software and can be widely available or access-restricted.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solidFill>
                <a:srgbClr val="050707"/>
              </a:solidFill>
              <a:effectLst/>
              <a:latin typeface="ProximaNova"/>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rgbClr val="050707"/>
                </a:solidFill>
                <a:effectLst/>
                <a:latin typeface="ProximaNova"/>
              </a:rPr>
              <a:t>3 Broad, interrelated areas:</a:t>
            </a:r>
          </a:p>
          <a:p>
            <a:pPr marL="742950" lvl="1" indent="-285750">
              <a:buFont typeface="Arial" panose="020B0604020202020204" pitchFamily="34" charset="0"/>
              <a:buChar char="•"/>
            </a:pPr>
            <a:r>
              <a:rPr lang="en-US" sz="1800" b="0" dirty="0">
                <a:solidFill>
                  <a:srgbClr val="050707"/>
                </a:solidFill>
                <a:effectLst/>
                <a:latin typeface="ProximaNova"/>
              </a:rPr>
              <a:t>Data Fields: Documenting baseline information about each component that should be tracked. </a:t>
            </a:r>
          </a:p>
          <a:p>
            <a:pPr marL="742950" lvl="1" indent="-285750">
              <a:buFont typeface="Arial" panose="020B0604020202020204" pitchFamily="34" charset="0"/>
              <a:buChar char="•"/>
            </a:pPr>
            <a:r>
              <a:rPr lang="en-US" sz="1800" b="0" dirty="0">
                <a:solidFill>
                  <a:srgbClr val="050707"/>
                </a:solidFill>
                <a:effectLst/>
                <a:latin typeface="ProximaNova"/>
              </a:rPr>
              <a:t>Automation Support: Allowing for scaling across the software ecosystem through automatic generation and machine-readability. </a:t>
            </a:r>
            <a:endParaRPr lang="en-US" b="0" dirty="0">
              <a:effectLst/>
            </a:endParaRPr>
          </a:p>
          <a:p>
            <a:pPr marL="742950" lvl="1" indent="-285750">
              <a:buFont typeface="Arial" panose="020B0604020202020204" pitchFamily="34" charset="0"/>
              <a:buChar char="•"/>
            </a:pPr>
            <a:r>
              <a:rPr lang="en-US" sz="1800" b="0" dirty="0">
                <a:solidFill>
                  <a:srgbClr val="050707"/>
                </a:solidFill>
                <a:effectLst/>
                <a:latin typeface="ProximaNova"/>
              </a:rPr>
              <a:t>Practices and Processes: Defining the operations of SBOM requests, generation, and use. </a:t>
            </a:r>
          </a:p>
          <a:p>
            <a:pPr marL="742950" lvl="1" indent="-285750">
              <a:buFont typeface="Arial" panose="020B0604020202020204" pitchFamily="34" charset="0"/>
              <a:buChar char="•"/>
            </a:pPr>
            <a:endParaRPr lang="en-US" sz="1800" b="0" dirty="0">
              <a:solidFill>
                <a:srgbClr val="050707"/>
              </a:solidFill>
              <a:effectLst/>
              <a:latin typeface="ProximaNova"/>
            </a:endParaRPr>
          </a:p>
          <a:p>
            <a:pPr marL="285750" lvl="0" indent="-285750">
              <a:buFont typeface="Arial" panose="020B0604020202020204" pitchFamily="34" charset="0"/>
              <a:buChar char="•"/>
            </a:pPr>
            <a:r>
              <a:rPr lang="en-US" b="0" dirty="0">
                <a:solidFill>
                  <a:srgbClr val="050707"/>
                </a:solidFill>
                <a:effectLst/>
                <a:latin typeface="ProximaNova"/>
              </a:rPr>
              <a:t>House’s Homeland Security Committee introduces bipartisan bills focusing strictly on cybersecurity, including a “Pipeline Security Act” and “Cybersecurity Vulnerability Remediation Act”.</a:t>
            </a:r>
          </a:p>
          <a:p>
            <a:pPr marL="285750" lvl="0" indent="-285750">
              <a:buFont typeface="Arial" panose="020B0604020202020204" pitchFamily="34" charset="0"/>
              <a:buChar char="•"/>
            </a:pPr>
            <a:endParaRPr lang="en-US" b="0" dirty="0">
              <a:solidFill>
                <a:srgbClr val="050707"/>
              </a:solidFill>
              <a:effectLst/>
              <a:latin typeface="ProximaNova"/>
            </a:endParaRPr>
          </a:p>
          <a:p>
            <a:pPr marL="285750" lvl="0" indent="-285750">
              <a:buFont typeface="Arial" panose="020B0604020202020204" pitchFamily="34" charset="0"/>
              <a:buChar char="•"/>
            </a:pPr>
            <a:r>
              <a:rPr lang="en-US" b="0" dirty="0">
                <a:solidFill>
                  <a:srgbClr val="050707"/>
                </a:solidFill>
                <a:effectLst/>
                <a:latin typeface="ProximaNova"/>
              </a:rPr>
              <a:t>Senate Homeland Security and Governmental Affairs Committee introduces “The Supply Chain Security Training Act”.</a:t>
            </a:r>
            <a:endParaRPr lang="en-US" dirty="0">
              <a:effectLst/>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dirty="0">
              <a:effectLst/>
            </a:endParaRPr>
          </a:p>
        </p:txBody>
      </p:sp>
      <p:sp>
        <p:nvSpPr>
          <p:cNvPr id="4" name="Slide Number Placeholder 3"/>
          <p:cNvSpPr>
            <a:spLocks noGrp="1"/>
          </p:cNvSpPr>
          <p:nvPr>
            <p:ph type="sldNum" sz="quarter" idx="5"/>
          </p:nvPr>
        </p:nvSpPr>
        <p:spPr/>
        <p:txBody>
          <a:bodyPr/>
          <a:lstStyle/>
          <a:p>
            <a:fld id="{71B1AA27-3892-4360-B986-D6B124C223BF}" type="slidenum">
              <a:rPr lang="en-US" smtClean="0"/>
              <a:t>27</a:t>
            </a:fld>
            <a:endParaRPr lang="en-US" dirty="0"/>
          </a:p>
        </p:txBody>
      </p:sp>
    </p:spTree>
    <p:extLst>
      <p:ext uri="{BB962C8B-B14F-4D97-AF65-F5344CB8AC3E}">
        <p14:creationId xmlns:p14="http://schemas.microsoft.com/office/powerpoint/2010/main" val="2663477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dirty="0">
              <a:effectLst/>
            </a:endParaRPr>
          </a:p>
        </p:txBody>
      </p:sp>
      <p:sp>
        <p:nvSpPr>
          <p:cNvPr id="4" name="Slide Number Placeholder 3"/>
          <p:cNvSpPr>
            <a:spLocks noGrp="1"/>
          </p:cNvSpPr>
          <p:nvPr>
            <p:ph type="sldNum" sz="quarter" idx="5"/>
          </p:nvPr>
        </p:nvSpPr>
        <p:spPr/>
        <p:txBody>
          <a:bodyPr/>
          <a:lstStyle/>
          <a:p>
            <a:fld id="{71B1AA27-3892-4360-B986-D6B124C223BF}" type="slidenum">
              <a:rPr lang="en-US" smtClean="0"/>
              <a:t>28</a:t>
            </a:fld>
            <a:endParaRPr lang="en-US" dirty="0"/>
          </a:p>
        </p:txBody>
      </p:sp>
    </p:spTree>
    <p:extLst>
      <p:ext uri="{BB962C8B-B14F-4D97-AF65-F5344CB8AC3E}">
        <p14:creationId xmlns:p14="http://schemas.microsoft.com/office/powerpoint/2010/main" val="2481908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None/>
            </a:pPr>
            <a:r>
              <a:rPr lang="en-US" sz="1200" b="0" dirty="0">
                <a:solidFill>
                  <a:srgbClr val="6D6778"/>
                </a:solidFill>
                <a:latin typeface="Oxygen"/>
                <a:ea typeface="Oxygen"/>
                <a:cs typeface="Oxygen"/>
                <a:sym typeface="Oxygen"/>
              </a:rPr>
              <a:t>01</a:t>
            </a:r>
          </a:p>
          <a:p>
            <a:pPr marL="0" lvl="0" indent="0" algn="l" rtl="0">
              <a:lnSpc>
                <a:spcPct val="115000"/>
              </a:lnSpc>
              <a:spcBef>
                <a:spcPts val="0"/>
              </a:spcBef>
              <a:spcAft>
                <a:spcPts val="0"/>
              </a:spcAft>
              <a:buNone/>
            </a:pPr>
            <a:r>
              <a:rPr lang="en-US" sz="1200" b="1" dirty="0">
                <a:solidFill>
                  <a:srgbClr val="6D6778"/>
                </a:solidFill>
                <a:latin typeface="Oxygen"/>
                <a:ea typeface="Oxygen"/>
                <a:cs typeface="Oxygen"/>
                <a:sym typeface="Oxygen"/>
              </a:rPr>
              <a:t>The build process must be fully scripted/automated and generate provenance.</a:t>
            </a:r>
            <a:r>
              <a:rPr lang="en-US" sz="1200" dirty="0">
                <a:solidFill>
                  <a:srgbClr val="6D6778"/>
                </a:solidFill>
                <a:latin typeface="Oxygen"/>
                <a:ea typeface="Oxygen"/>
                <a:cs typeface="Oxygen"/>
                <a:sym typeface="Oxygen"/>
              </a:rPr>
              <a:t> Provenance is metadata about how an artifact was built, including the build process, top-level source, and dependencies. Knowing the provenance allows software consumers to make risk-based security decisions. Provenance at SLSA 1 does not protect against tampering, but it offers a basic level of code source identification and can aid in vulnerability management.</a:t>
            </a:r>
          </a:p>
          <a:p>
            <a:pPr marL="0" lvl="0" indent="0" algn="l" rtl="0">
              <a:lnSpc>
                <a:spcPct val="115000"/>
              </a:lnSpc>
              <a:spcBef>
                <a:spcPts val="0"/>
              </a:spcBef>
              <a:spcAft>
                <a:spcPts val="0"/>
              </a:spcAft>
              <a:buNone/>
            </a:pPr>
            <a:endParaRPr lang="en-US" sz="1200" dirty="0">
              <a:solidFill>
                <a:srgbClr val="6D6778"/>
              </a:solidFill>
              <a:latin typeface="Oxygen"/>
              <a:ea typeface="Oxygen"/>
              <a:cs typeface="Oxygen"/>
              <a:sym typeface="Oxygen"/>
            </a:endParaRPr>
          </a:p>
          <a:p>
            <a:pPr marL="0" marR="0" indent="0" algn="l" rtl="0" fontAlgn="ctr">
              <a:lnSpc>
                <a:spcPct val="115000"/>
              </a:lnSpc>
              <a:spcBef>
                <a:spcPts val="0"/>
              </a:spcBef>
              <a:spcAft>
                <a:spcPts val="0"/>
              </a:spcAft>
            </a:pPr>
            <a:r>
              <a:rPr lang="en-US" sz="1800" b="0" i="0" u="none" strike="noStrike" dirty="0">
                <a:solidFill>
                  <a:srgbClr val="1E2053"/>
                </a:solidFill>
                <a:effectLst/>
                <a:latin typeface="Exo Medium" pitchFamily="2" charset="77"/>
              </a:rPr>
              <a:t>02</a:t>
            </a:r>
            <a:endParaRPr lang="en-US" sz="1800" b="0" i="0" u="none" strike="noStrike" dirty="0">
              <a:effectLst/>
              <a:latin typeface="Arial" panose="020B0604020202020204" pitchFamily="34" charset="0"/>
            </a:endParaRPr>
          </a:p>
          <a:p>
            <a:pPr marL="0" marR="0" indent="0" algn="l" rtl="0" fontAlgn="ctr">
              <a:lnSpc>
                <a:spcPct val="115000"/>
              </a:lnSpc>
              <a:spcBef>
                <a:spcPts val="0"/>
              </a:spcBef>
              <a:spcAft>
                <a:spcPts val="0"/>
              </a:spcAft>
            </a:pPr>
            <a:r>
              <a:rPr lang="en-US" sz="1800" b="1" i="0" u="none" strike="noStrike" dirty="0">
                <a:solidFill>
                  <a:srgbClr val="6D6778"/>
                </a:solidFill>
                <a:effectLst/>
                <a:latin typeface="Oxygen" panose="02000503000000000000" pitchFamily="2" charset="77"/>
                <a:ea typeface="Oxygen" panose="02000503000000000000" pitchFamily="2" charset="77"/>
                <a:cs typeface="Oxygen" panose="02000503000000000000" pitchFamily="2" charset="77"/>
              </a:rPr>
              <a:t>Requires using version control and a hosted build service that generates authenticated provenance.</a:t>
            </a:r>
            <a:r>
              <a:rPr lang="en-US" sz="1800" b="0" i="0" u="none" strike="noStrike" dirty="0">
                <a:solidFill>
                  <a:srgbClr val="6D6778"/>
                </a:solidFill>
                <a:effectLst/>
                <a:latin typeface="Oxygen" panose="02000503000000000000" pitchFamily="2" charset="77"/>
                <a:ea typeface="Oxygen" panose="02000503000000000000" pitchFamily="2" charset="77"/>
                <a:cs typeface="Oxygen" panose="02000503000000000000" pitchFamily="2" charset="77"/>
              </a:rPr>
              <a:t> These additional requirements give the software consumer greater confidence in the origin of the software. At this level, the provenance prevents tampering to the extent that the build service is trusted. SLSA 2 also provides an easy upgrade path to SLSA 3.</a:t>
            </a:r>
            <a:endParaRPr lang="en-US" sz="1800" b="0" i="0" u="none" strike="noStrike" dirty="0">
              <a:effectLst/>
              <a:latin typeface="Arial" panose="020B0604020202020204" pitchFamily="34" charset="0"/>
            </a:endParaRPr>
          </a:p>
          <a:p>
            <a:pPr marL="0" lvl="0" indent="0" algn="l" rtl="0">
              <a:lnSpc>
                <a:spcPct val="115000"/>
              </a:lnSpc>
              <a:spcBef>
                <a:spcPts val="0"/>
              </a:spcBef>
              <a:spcAft>
                <a:spcPts val="0"/>
              </a:spcAft>
              <a:buNone/>
            </a:pPr>
            <a:endParaRPr lang="en-US" sz="1200" dirty="0">
              <a:solidFill>
                <a:srgbClr val="6D6778"/>
              </a:solidFill>
              <a:latin typeface="Oxygen"/>
              <a:ea typeface="Oxygen"/>
              <a:cs typeface="Oxygen"/>
              <a:sym typeface="Oxygen"/>
            </a:endParaRPr>
          </a:p>
          <a:p>
            <a:pPr marL="0" marR="0" indent="0" algn="l" rtl="0" fontAlgn="ctr">
              <a:lnSpc>
                <a:spcPct val="115000"/>
              </a:lnSpc>
              <a:spcBef>
                <a:spcPts val="0"/>
              </a:spcBef>
              <a:spcAft>
                <a:spcPts val="0"/>
              </a:spcAft>
            </a:pPr>
            <a:r>
              <a:rPr lang="en-US" sz="1800" b="0" i="0" u="none" strike="noStrike" dirty="0">
                <a:solidFill>
                  <a:srgbClr val="1E2053"/>
                </a:solidFill>
                <a:effectLst/>
                <a:latin typeface="Exo Medium" pitchFamily="2" charset="77"/>
                <a:ea typeface="Exo Medium" pitchFamily="2" charset="77"/>
                <a:cs typeface="Exo Medium" pitchFamily="2" charset="77"/>
              </a:rPr>
              <a:t>03</a:t>
            </a:r>
            <a:endParaRPr lang="en-US" sz="1800" b="0" i="0" u="none" strike="noStrike" dirty="0">
              <a:effectLst/>
              <a:latin typeface="Arial" panose="020B0604020202020204" pitchFamily="34" charset="0"/>
            </a:endParaRPr>
          </a:p>
          <a:p>
            <a:pPr marL="0" marR="0" indent="0" algn="l" rtl="0" fontAlgn="ctr">
              <a:lnSpc>
                <a:spcPct val="115000"/>
              </a:lnSpc>
              <a:spcBef>
                <a:spcPts val="0"/>
              </a:spcBef>
              <a:spcAft>
                <a:spcPts val="0"/>
              </a:spcAft>
            </a:pPr>
            <a:r>
              <a:rPr lang="en-US" sz="1800" b="1" i="0" u="none" strike="noStrike" dirty="0">
                <a:solidFill>
                  <a:srgbClr val="6D6778"/>
                </a:solidFill>
                <a:effectLst/>
                <a:latin typeface="Oxygen" panose="02000503000000000000" pitchFamily="2" charset="77"/>
                <a:ea typeface="Oxygen" panose="02000503000000000000" pitchFamily="2" charset="77"/>
                <a:cs typeface="Oxygen" panose="02000503000000000000" pitchFamily="2" charset="77"/>
              </a:rPr>
              <a:t>The source and build platforms meet specific standards to guarantee the auditability of the source and the integrity of the provenance respectively.</a:t>
            </a:r>
            <a:r>
              <a:rPr lang="en-US" sz="1800" b="0" i="0" u="none" strike="noStrike" dirty="0">
                <a:solidFill>
                  <a:srgbClr val="6D6778"/>
                </a:solidFill>
                <a:effectLst/>
                <a:latin typeface="Oxygen" panose="02000503000000000000" pitchFamily="2" charset="77"/>
                <a:ea typeface="Oxygen" panose="02000503000000000000" pitchFamily="2" charset="77"/>
                <a:cs typeface="Oxygen" panose="02000503000000000000" pitchFamily="2" charset="77"/>
              </a:rPr>
              <a:t> We envision an accreditation process whereby auditors certify that platforms meet the requirements, which consumers can then rely on. SLSA 3 provides much stronger protections against tampering than earlier levels by preventing specific classes of threats, such as cross-build contamination.</a:t>
            </a:r>
          </a:p>
          <a:p>
            <a:pPr marL="0" marR="0" indent="0" algn="l" rtl="0" fontAlgn="ctr">
              <a:lnSpc>
                <a:spcPct val="115000"/>
              </a:lnSpc>
              <a:spcBef>
                <a:spcPts val="0"/>
              </a:spcBef>
              <a:spcAft>
                <a:spcPts val="0"/>
              </a:spcAft>
            </a:pPr>
            <a:endParaRPr lang="en-US" sz="1800" b="0" i="0" u="none" strike="noStrike" dirty="0">
              <a:effectLst/>
              <a:latin typeface="Arial" panose="020B0604020202020204" pitchFamily="34" charset="0"/>
            </a:endParaRPr>
          </a:p>
          <a:p>
            <a:pPr marL="0" marR="0" indent="0" algn="l" rtl="0" fontAlgn="ctr">
              <a:lnSpc>
                <a:spcPct val="115000"/>
              </a:lnSpc>
              <a:spcBef>
                <a:spcPts val="0"/>
              </a:spcBef>
              <a:spcAft>
                <a:spcPts val="0"/>
              </a:spcAft>
            </a:pPr>
            <a:r>
              <a:rPr lang="en-US" sz="1800" b="0" i="0" u="none" strike="noStrike" dirty="0">
                <a:solidFill>
                  <a:srgbClr val="1E2053"/>
                </a:solidFill>
                <a:effectLst/>
                <a:latin typeface="Exo Medium" pitchFamily="2" charset="77"/>
                <a:ea typeface="Exo Medium" pitchFamily="2" charset="77"/>
                <a:cs typeface="Exo Medium" pitchFamily="2" charset="77"/>
              </a:rPr>
              <a:t>04</a:t>
            </a:r>
            <a:endParaRPr lang="en-US" sz="1800" b="0" i="0" u="none" strike="noStrike" dirty="0">
              <a:effectLst/>
              <a:latin typeface="Arial" panose="020B0604020202020204" pitchFamily="34" charset="0"/>
            </a:endParaRPr>
          </a:p>
          <a:p>
            <a:pPr marL="0" marR="0" indent="0" algn="l" rtl="0" fontAlgn="ctr">
              <a:lnSpc>
                <a:spcPct val="115000"/>
              </a:lnSpc>
              <a:spcBef>
                <a:spcPts val="0"/>
              </a:spcBef>
              <a:spcAft>
                <a:spcPts val="0"/>
              </a:spcAft>
            </a:pPr>
            <a:r>
              <a:rPr lang="en-US" sz="1800" b="1" i="0" u="none" strike="noStrike" dirty="0">
                <a:solidFill>
                  <a:srgbClr val="6D6778"/>
                </a:solidFill>
                <a:effectLst/>
                <a:latin typeface="Oxygen" panose="02000503000000000000" pitchFamily="2" charset="77"/>
                <a:ea typeface="Oxygen" panose="02000503000000000000" pitchFamily="2" charset="77"/>
                <a:cs typeface="Oxygen" panose="02000503000000000000" pitchFamily="2" charset="77"/>
              </a:rPr>
              <a:t>Requires two-person review of all changes and a hermetic, reproducible build process. </a:t>
            </a:r>
            <a:r>
              <a:rPr lang="en-US" sz="1800" b="0" i="0" u="none" strike="noStrike" dirty="0">
                <a:solidFill>
                  <a:srgbClr val="6D6778"/>
                </a:solidFill>
                <a:effectLst/>
                <a:latin typeface="Oxygen" panose="02000503000000000000" pitchFamily="2" charset="77"/>
                <a:ea typeface="Oxygen" panose="02000503000000000000" pitchFamily="2" charset="77"/>
                <a:cs typeface="Oxygen" panose="02000503000000000000" pitchFamily="2" charset="77"/>
              </a:rPr>
              <a:t>Two-person review is an industry best practice for catching mistakes and deterring bad behavior. Hermetic builds guarantee that the provenance's list of dependencies is complete. Reproducible builds, though not strictly required, provide many auditability and reliability benefits. Overall, SLSA 4 gives the consumer a high degree of confidence that the software has not been tampered with.</a:t>
            </a:r>
            <a:endParaRPr lang="en-US" sz="1800" b="0" i="0" u="none" strike="noStrike" dirty="0">
              <a:effectLst/>
              <a:latin typeface="Arial" panose="020B0604020202020204" pitchFamily="34" charset="0"/>
            </a:endParaRPr>
          </a:p>
          <a:p>
            <a:pPr marL="0" lvl="0" indent="0" algn="l" rtl="0">
              <a:lnSpc>
                <a:spcPct val="115000"/>
              </a:lnSpc>
              <a:spcBef>
                <a:spcPts val="0"/>
              </a:spcBef>
              <a:spcAft>
                <a:spcPts val="0"/>
              </a:spcAft>
              <a:buNone/>
            </a:pPr>
            <a:endParaRPr lang="en-US" sz="1200" dirty="0">
              <a:solidFill>
                <a:srgbClr val="6D6778"/>
              </a:solidFill>
              <a:latin typeface="Oxygen"/>
              <a:ea typeface="Oxygen"/>
              <a:cs typeface="Oxygen"/>
              <a:sym typeface="Oxygen"/>
            </a:endParaRPr>
          </a:p>
        </p:txBody>
      </p:sp>
      <p:sp>
        <p:nvSpPr>
          <p:cNvPr id="4" name="Slide Number Placeholder 3"/>
          <p:cNvSpPr>
            <a:spLocks noGrp="1"/>
          </p:cNvSpPr>
          <p:nvPr>
            <p:ph type="sldNum" sz="quarter" idx="5"/>
          </p:nvPr>
        </p:nvSpPr>
        <p:spPr/>
        <p:txBody>
          <a:bodyPr/>
          <a:lstStyle/>
          <a:p>
            <a:fld id="{71B1AA27-3892-4360-B986-D6B124C223BF}" type="slidenum">
              <a:rPr lang="en-US" smtClean="0"/>
              <a:t>29</a:t>
            </a:fld>
            <a:endParaRPr lang="en-US" dirty="0"/>
          </a:p>
        </p:txBody>
      </p:sp>
    </p:spTree>
    <p:extLst>
      <p:ext uri="{BB962C8B-B14F-4D97-AF65-F5344CB8AC3E}">
        <p14:creationId xmlns:p14="http://schemas.microsoft.com/office/powerpoint/2010/main" val="1972633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None/>
            </a:pPr>
            <a:r>
              <a:rPr lang="en-US" sz="1200" b="1" dirty="0">
                <a:solidFill>
                  <a:srgbClr val="6D6778"/>
                </a:solidFill>
                <a:latin typeface="Oxygen"/>
                <a:ea typeface="Oxygen"/>
                <a:cs typeface="Oxygen"/>
                <a:sym typeface="Oxygen"/>
              </a:rPr>
              <a:t>01</a:t>
            </a:r>
          </a:p>
          <a:p>
            <a:pPr marL="0" lvl="0" indent="0" algn="l" rtl="0">
              <a:lnSpc>
                <a:spcPct val="115000"/>
              </a:lnSpc>
              <a:spcBef>
                <a:spcPts val="0"/>
              </a:spcBef>
              <a:spcAft>
                <a:spcPts val="0"/>
              </a:spcAft>
              <a:buNone/>
            </a:pPr>
            <a:r>
              <a:rPr lang="en-US" sz="1200" b="1" dirty="0">
                <a:solidFill>
                  <a:srgbClr val="6D6778"/>
                </a:solidFill>
                <a:latin typeface="Oxygen"/>
                <a:ea typeface="Oxygen"/>
                <a:cs typeface="Oxygen"/>
                <a:sym typeface="Oxygen"/>
              </a:rPr>
              <a:t>The build process must be fully scripted/automated and generate provenance.</a:t>
            </a:r>
            <a:r>
              <a:rPr lang="en-US" sz="1200" dirty="0">
                <a:solidFill>
                  <a:srgbClr val="6D6778"/>
                </a:solidFill>
                <a:latin typeface="Oxygen"/>
                <a:ea typeface="Oxygen"/>
                <a:cs typeface="Oxygen"/>
                <a:sym typeface="Oxygen"/>
              </a:rPr>
              <a:t> Provenance is metadata about how an artifact was built, including the build process, top-level source, and dependencies. Knowing the provenance allows software consumers to make risk-based security decisions. Provenance at SLSA 1 does not protect against tampering, but it offers a basic level of code source identification and can aid in vulnerability management.</a:t>
            </a:r>
          </a:p>
          <a:p>
            <a:pPr marL="0" lvl="0" indent="0" algn="l" rtl="0">
              <a:lnSpc>
                <a:spcPct val="115000"/>
              </a:lnSpc>
              <a:spcBef>
                <a:spcPts val="0"/>
              </a:spcBef>
              <a:spcAft>
                <a:spcPts val="0"/>
              </a:spcAft>
              <a:buNone/>
            </a:pPr>
            <a:endParaRPr lang="en-US" sz="1200" dirty="0">
              <a:solidFill>
                <a:srgbClr val="6D6778"/>
              </a:solidFill>
              <a:latin typeface="Oxygen"/>
              <a:ea typeface="Oxygen"/>
              <a:cs typeface="Oxygen"/>
              <a:sym typeface="Oxygen"/>
            </a:endParaRPr>
          </a:p>
          <a:p>
            <a:pPr marL="0" marR="0" indent="0" algn="l" rtl="0" fontAlgn="ctr">
              <a:lnSpc>
                <a:spcPct val="115000"/>
              </a:lnSpc>
              <a:spcBef>
                <a:spcPts val="0"/>
              </a:spcBef>
              <a:spcAft>
                <a:spcPts val="0"/>
              </a:spcAft>
            </a:pPr>
            <a:r>
              <a:rPr lang="en-US" sz="1800" b="0" i="0" u="none" strike="noStrike" dirty="0">
                <a:solidFill>
                  <a:srgbClr val="1E2053"/>
                </a:solidFill>
                <a:effectLst/>
                <a:latin typeface="Exo Medium" pitchFamily="2" charset="77"/>
              </a:rPr>
              <a:t>02</a:t>
            </a:r>
            <a:endParaRPr lang="en-US" sz="1800" b="0" i="0" u="none" strike="noStrike" dirty="0">
              <a:effectLst/>
              <a:latin typeface="Arial" panose="020B0604020202020204" pitchFamily="34" charset="0"/>
            </a:endParaRPr>
          </a:p>
          <a:p>
            <a:pPr marL="0" marR="0" indent="0" algn="l" rtl="0" fontAlgn="ctr">
              <a:lnSpc>
                <a:spcPct val="115000"/>
              </a:lnSpc>
              <a:spcBef>
                <a:spcPts val="0"/>
              </a:spcBef>
              <a:spcAft>
                <a:spcPts val="0"/>
              </a:spcAft>
            </a:pPr>
            <a:r>
              <a:rPr lang="en-US" sz="1800" b="1" i="0" u="none" strike="noStrike" dirty="0">
                <a:solidFill>
                  <a:srgbClr val="6D6778"/>
                </a:solidFill>
                <a:effectLst/>
                <a:latin typeface="Oxygen" panose="02000503000000000000" pitchFamily="2" charset="77"/>
                <a:ea typeface="Oxygen" panose="02000503000000000000" pitchFamily="2" charset="77"/>
                <a:cs typeface="Oxygen" panose="02000503000000000000" pitchFamily="2" charset="77"/>
              </a:rPr>
              <a:t>Requires using version control and a hosted build service that generates authenticated provenance.</a:t>
            </a:r>
            <a:r>
              <a:rPr lang="en-US" sz="1800" b="0" i="0" u="none" strike="noStrike" dirty="0">
                <a:solidFill>
                  <a:srgbClr val="6D6778"/>
                </a:solidFill>
                <a:effectLst/>
                <a:latin typeface="Oxygen" panose="02000503000000000000" pitchFamily="2" charset="77"/>
                <a:ea typeface="Oxygen" panose="02000503000000000000" pitchFamily="2" charset="77"/>
                <a:cs typeface="Oxygen" panose="02000503000000000000" pitchFamily="2" charset="77"/>
              </a:rPr>
              <a:t> These additional requirements give the software consumer greater confidence in the origin of the software. At this level, the provenance prevents tampering to the extent that the build service is trusted. SLSA 2 also provides an easy upgrade path to SLSA 3.</a:t>
            </a:r>
            <a:endParaRPr lang="en-US" sz="1800" b="0" i="0" u="none" strike="noStrike" dirty="0">
              <a:effectLst/>
              <a:latin typeface="Arial" panose="020B0604020202020204" pitchFamily="34" charset="0"/>
            </a:endParaRPr>
          </a:p>
          <a:p>
            <a:pPr marL="0" lvl="0" indent="0" algn="l" rtl="0">
              <a:lnSpc>
                <a:spcPct val="115000"/>
              </a:lnSpc>
              <a:spcBef>
                <a:spcPts val="0"/>
              </a:spcBef>
              <a:spcAft>
                <a:spcPts val="0"/>
              </a:spcAft>
              <a:buNone/>
            </a:pPr>
            <a:endParaRPr lang="en-US" sz="1200" dirty="0">
              <a:solidFill>
                <a:srgbClr val="6D6778"/>
              </a:solidFill>
              <a:latin typeface="Oxygen"/>
              <a:ea typeface="Oxygen"/>
              <a:cs typeface="Oxygen"/>
              <a:sym typeface="Oxygen"/>
            </a:endParaRPr>
          </a:p>
          <a:p>
            <a:pPr marL="0" marR="0" indent="0" algn="l" rtl="0" fontAlgn="ctr">
              <a:lnSpc>
                <a:spcPct val="115000"/>
              </a:lnSpc>
              <a:spcBef>
                <a:spcPts val="0"/>
              </a:spcBef>
              <a:spcAft>
                <a:spcPts val="0"/>
              </a:spcAft>
            </a:pPr>
            <a:r>
              <a:rPr lang="en-US" sz="1800" b="0" i="0" u="none" strike="noStrike" dirty="0">
                <a:solidFill>
                  <a:srgbClr val="1E2053"/>
                </a:solidFill>
                <a:effectLst/>
                <a:latin typeface="Exo Medium" pitchFamily="2" charset="77"/>
                <a:ea typeface="Exo Medium" pitchFamily="2" charset="77"/>
                <a:cs typeface="Exo Medium" pitchFamily="2" charset="77"/>
              </a:rPr>
              <a:t>03</a:t>
            </a:r>
            <a:endParaRPr lang="en-US" sz="1800" b="0" i="0" u="none" strike="noStrike" dirty="0">
              <a:effectLst/>
              <a:latin typeface="Arial" panose="020B0604020202020204" pitchFamily="34" charset="0"/>
            </a:endParaRPr>
          </a:p>
          <a:p>
            <a:pPr marL="0" marR="0" indent="0" algn="l" rtl="0" fontAlgn="ctr">
              <a:lnSpc>
                <a:spcPct val="115000"/>
              </a:lnSpc>
              <a:spcBef>
                <a:spcPts val="0"/>
              </a:spcBef>
              <a:spcAft>
                <a:spcPts val="0"/>
              </a:spcAft>
            </a:pPr>
            <a:r>
              <a:rPr lang="en-US" sz="1800" b="1" i="0" u="none" strike="noStrike" dirty="0">
                <a:solidFill>
                  <a:srgbClr val="6D6778"/>
                </a:solidFill>
                <a:effectLst/>
                <a:latin typeface="Oxygen" panose="02000503000000000000" pitchFamily="2" charset="77"/>
                <a:ea typeface="Oxygen" panose="02000503000000000000" pitchFamily="2" charset="77"/>
                <a:cs typeface="Oxygen" panose="02000503000000000000" pitchFamily="2" charset="77"/>
              </a:rPr>
              <a:t>The source and build platforms meet specific standards to guarantee the auditability of the source and the integrity of the provenance respectively.</a:t>
            </a:r>
            <a:r>
              <a:rPr lang="en-US" sz="1800" b="0" i="0" u="none" strike="noStrike" dirty="0">
                <a:solidFill>
                  <a:srgbClr val="6D6778"/>
                </a:solidFill>
                <a:effectLst/>
                <a:latin typeface="Oxygen" panose="02000503000000000000" pitchFamily="2" charset="77"/>
                <a:ea typeface="Oxygen" panose="02000503000000000000" pitchFamily="2" charset="77"/>
                <a:cs typeface="Oxygen" panose="02000503000000000000" pitchFamily="2" charset="77"/>
              </a:rPr>
              <a:t> We envision an accreditation process whereby auditors certify that platforms meet the requirements, which consumers can then rely on. SLSA 3 provides much stronger protections against tampering than earlier levels by preventing specific classes of threats, such as cross-build contamination.</a:t>
            </a:r>
          </a:p>
          <a:p>
            <a:pPr marL="0" marR="0" indent="0" algn="l" rtl="0" fontAlgn="ctr">
              <a:lnSpc>
                <a:spcPct val="115000"/>
              </a:lnSpc>
              <a:spcBef>
                <a:spcPts val="0"/>
              </a:spcBef>
              <a:spcAft>
                <a:spcPts val="0"/>
              </a:spcAft>
            </a:pPr>
            <a:endParaRPr lang="en-US" sz="1800" b="0" i="0" u="none" strike="noStrike" dirty="0">
              <a:effectLst/>
              <a:latin typeface="Arial" panose="020B0604020202020204" pitchFamily="34" charset="0"/>
            </a:endParaRPr>
          </a:p>
          <a:p>
            <a:pPr marL="0" marR="0" indent="0" algn="l" rtl="0" fontAlgn="ctr">
              <a:lnSpc>
                <a:spcPct val="115000"/>
              </a:lnSpc>
              <a:spcBef>
                <a:spcPts val="0"/>
              </a:spcBef>
              <a:spcAft>
                <a:spcPts val="0"/>
              </a:spcAft>
            </a:pPr>
            <a:r>
              <a:rPr lang="en-US" sz="1800" b="0" i="0" u="none" strike="noStrike" dirty="0">
                <a:solidFill>
                  <a:srgbClr val="1E2053"/>
                </a:solidFill>
                <a:effectLst/>
                <a:latin typeface="Exo Medium" pitchFamily="2" charset="77"/>
                <a:ea typeface="Exo Medium" pitchFamily="2" charset="77"/>
                <a:cs typeface="Exo Medium" pitchFamily="2" charset="77"/>
              </a:rPr>
              <a:t>04</a:t>
            </a:r>
            <a:endParaRPr lang="en-US" sz="1800" b="0" i="0" u="none" strike="noStrike" dirty="0">
              <a:effectLst/>
              <a:latin typeface="Arial" panose="020B0604020202020204" pitchFamily="34" charset="0"/>
            </a:endParaRPr>
          </a:p>
          <a:p>
            <a:pPr marL="0" marR="0" indent="0" algn="l" rtl="0" fontAlgn="ctr">
              <a:lnSpc>
                <a:spcPct val="115000"/>
              </a:lnSpc>
              <a:spcBef>
                <a:spcPts val="0"/>
              </a:spcBef>
              <a:spcAft>
                <a:spcPts val="0"/>
              </a:spcAft>
            </a:pPr>
            <a:r>
              <a:rPr lang="en-US" sz="1800" b="1" i="0" u="none" strike="noStrike" dirty="0">
                <a:solidFill>
                  <a:srgbClr val="6D6778"/>
                </a:solidFill>
                <a:effectLst/>
                <a:latin typeface="Oxygen" panose="02000503000000000000" pitchFamily="2" charset="77"/>
                <a:ea typeface="Oxygen" panose="02000503000000000000" pitchFamily="2" charset="77"/>
                <a:cs typeface="Oxygen" panose="02000503000000000000" pitchFamily="2" charset="77"/>
              </a:rPr>
              <a:t>Requires two-person review of all changes and a hermetic, reproducible build process. </a:t>
            </a:r>
            <a:r>
              <a:rPr lang="en-US" sz="1800" b="0" i="0" u="none" strike="noStrike" dirty="0">
                <a:solidFill>
                  <a:srgbClr val="6D6778"/>
                </a:solidFill>
                <a:effectLst/>
                <a:latin typeface="Oxygen" panose="02000503000000000000" pitchFamily="2" charset="77"/>
                <a:ea typeface="Oxygen" panose="02000503000000000000" pitchFamily="2" charset="77"/>
                <a:cs typeface="Oxygen" panose="02000503000000000000" pitchFamily="2" charset="77"/>
              </a:rPr>
              <a:t>Two-person review is an industry best practice for catching mistakes and deterring bad behavior. Hermetic builds guarantee that the provenance's list of dependencies is complete. Reproducible builds, though not strictly required, provide many auditability and reliability benefits. Overall, SLSA 4 gives the consumer a high degree of confidence that the software has not been tampered with.</a:t>
            </a:r>
            <a:endParaRPr lang="en-US" sz="1800" b="0" i="0" u="none" strike="noStrike" dirty="0">
              <a:effectLst/>
              <a:latin typeface="Arial" panose="020B0604020202020204" pitchFamily="34" charset="0"/>
            </a:endParaRPr>
          </a:p>
          <a:p>
            <a:pPr marL="0" lvl="0" indent="0" algn="l" rtl="0">
              <a:lnSpc>
                <a:spcPct val="115000"/>
              </a:lnSpc>
              <a:spcBef>
                <a:spcPts val="0"/>
              </a:spcBef>
              <a:spcAft>
                <a:spcPts val="0"/>
              </a:spcAft>
              <a:buNone/>
            </a:pPr>
            <a:endParaRPr lang="en-US" sz="1200" dirty="0">
              <a:solidFill>
                <a:srgbClr val="6D6778"/>
              </a:solidFill>
              <a:latin typeface="Oxygen"/>
              <a:ea typeface="Oxygen"/>
              <a:cs typeface="Oxygen"/>
              <a:sym typeface="Oxygen"/>
            </a:endParaRPr>
          </a:p>
        </p:txBody>
      </p:sp>
      <p:sp>
        <p:nvSpPr>
          <p:cNvPr id="4" name="Slide Number Placeholder 3"/>
          <p:cNvSpPr>
            <a:spLocks noGrp="1"/>
          </p:cNvSpPr>
          <p:nvPr>
            <p:ph type="sldNum" sz="quarter" idx="5"/>
          </p:nvPr>
        </p:nvSpPr>
        <p:spPr/>
        <p:txBody>
          <a:bodyPr/>
          <a:lstStyle/>
          <a:p>
            <a:fld id="{71B1AA27-3892-4360-B986-D6B124C223BF}" type="slidenum">
              <a:rPr lang="en-US" smtClean="0"/>
              <a:t>30</a:t>
            </a:fld>
            <a:endParaRPr lang="en-US" dirty="0"/>
          </a:p>
        </p:txBody>
      </p:sp>
    </p:spTree>
    <p:extLst>
      <p:ext uri="{BB962C8B-B14F-4D97-AF65-F5344CB8AC3E}">
        <p14:creationId xmlns:p14="http://schemas.microsoft.com/office/powerpoint/2010/main" val="1655574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dirty="0">
                <a:effectLst/>
                <a:latin typeface="Calibri" panose="020F0502020204030204" pitchFamily="34" charset="0"/>
              </a:rPr>
              <a:t>The primary use cases for VEX are to provide users (e.g., operators, developers, and services providers) additional information on whether a product is impacted by a specific vulnerability in an included component and, if affected, whether there are actions recommended to remediate. </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800" dirty="0">
                <a:effectLst/>
                <a:latin typeface="Calibri" panose="020F0502020204030204" pitchFamily="34" charset="0"/>
              </a:rPr>
              <a:t>In many cases, a vulnerability in an upstream component will not be “exploitable” in the final product for various reasons (e.g., the affected code is not loaded by the compiler, or some inline protections exist elsewhere in the software). </a:t>
            </a:r>
            <a:endParaRPr lang="en-US" dirty="0">
              <a:effectLst/>
            </a:endParaRPr>
          </a:p>
          <a:p>
            <a:pPr marL="0" lvl="0" indent="0" algn="l" rtl="0">
              <a:lnSpc>
                <a:spcPct val="115000"/>
              </a:lnSpc>
              <a:spcBef>
                <a:spcPts val="0"/>
              </a:spcBef>
              <a:spcAft>
                <a:spcPts val="0"/>
              </a:spcAft>
              <a:buNone/>
            </a:pPr>
            <a:endParaRPr lang="en-US" sz="1200" dirty="0">
              <a:solidFill>
                <a:srgbClr val="6D6778"/>
              </a:solidFill>
              <a:latin typeface="Oxygen"/>
              <a:ea typeface="Oxygen"/>
              <a:cs typeface="Oxygen"/>
              <a:sym typeface="Oxygen"/>
            </a:endParaRPr>
          </a:p>
          <a:p>
            <a:pPr marL="0" lvl="0" indent="0" algn="l" rtl="0">
              <a:lnSpc>
                <a:spcPct val="115000"/>
              </a:lnSpc>
              <a:spcBef>
                <a:spcPts val="0"/>
              </a:spcBef>
              <a:spcAft>
                <a:spcPts val="0"/>
              </a:spcAft>
              <a:buNone/>
            </a:pPr>
            <a:r>
              <a:rPr lang="en-US" sz="1200" dirty="0">
                <a:solidFill>
                  <a:srgbClr val="6D6778"/>
                </a:solidFill>
                <a:latin typeface="Oxygen"/>
                <a:ea typeface="Oxygen"/>
                <a:cs typeface="Oxygen"/>
                <a:sym typeface="Oxygen"/>
              </a:rPr>
              <a:t>This allows us to:</a:t>
            </a:r>
          </a:p>
          <a:p>
            <a:pPr marL="228600" lvl="0" indent="-228600" algn="l" rtl="0">
              <a:lnSpc>
                <a:spcPct val="115000"/>
              </a:lnSpc>
              <a:spcBef>
                <a:spcPts val="0"/>
              </a:spcBef>
              <a:spcAft>
                <a:spcPts val="0"/>
              </a:spcAft>
              <a:buAutoNum type="arabicPeriod"/>
            </a:pPr>
            <a:r>
              <a:rPr lang="en-US" sz="1200" dirty="0">
                <a:solidFill>
                  <a:srgbClr val="6D6778"/>
                </a:solidFill>
                <a:latin typeface="Oxygen"/>
                <a:ea typeface="Oxygen"/>
                <a:cs typeface="Oxygen"/>
                <a:sym typeface="Oxygen"/>
              </a:rPr>
              <a:t>Determine the current state of the system.</a:t>
            </a:r>
          </a:p>
          <a:p>
            <a:pPr marL="228600" lvl="0" indent="-228600" algn="l" rtl="0">
              <a:lnSpc>
                <a:spcPct val="115000"/>
              </a:lnSpc>
              <a:spcBef>
                <a:spcPts val="0"/>
              </a:spcBef>
              <a:spcAft>
                <a:spcPts val="0"/>
              </a:spcAft>
              <a:buAutoNum type="arabicPeriod"/>
            </a:pPr>
            <a:r>
              <a:rPr lang="en-US" sz="1200" dirty="0">
                <a:solidFill>
                  <a:srgbClr val="6D6778"/>
                </a:solidFill>
                <a:latin typeface="Oxygen"/>
                <a:ea typeface="Oxygen"/>
                <a:cs typeface="Oxygen"/>
                <a:sym typeface="Oxygen"/>
              </a:rPr>
              <a:t>Create actions based on better knowledge of the known state.</a:t>
            </a:r>
          </a:p>
          <a:p>
            <a:pPr marL="228600" lvl="0" indent="-228600" algn="l" rtl="0">
              <a:lnSpc>
                <a:spcPct val="115000"/>
              </a:lnSpc>
              <a:spcBef>
                <a:spcPts val="0"/>
              </a:spcBef>
              <a:spcAft>
                <a:spcPts val="0"/>
              </a:spcAft>
              <a:buAutoNum type="arabicPeriod"/>
            </a:pPr>
            <a:r>
              <a:rPr lang="en-US" sz="1200" dirty="0">
                <a:solidFill>
                  <a:srgbClr val="6D6778"/>
                </a:solidFill>
                <a:latin typeface="Oxygen"/>
                <a:ea typeface="Oxygen"/>
                <a:cs typeface="Oxygen"/>
                <a:sym typeface="Oxygen"/>
              </a:rPr>
              <a:t>Better prioritization of those actions.</a:t>
            </a:r>
          </a:p>
          <a:p>
            <a:pPr marL="228600" lvl="0" indent="-228600" algn="l" rtl="0">
              <a:lnSpc>
                <a:spcPct val="115000"/>
              </a:lnSpc>
              <a:spcBef>
                <a:spcPts val="0"/>
              </a:spcBef>
              <a:spcAft>
                <a:spcPts val="0"/>
              </a:spcAft>
              <a:buAutoNum type="arabicPeriod"/>
            </a:pPr>
            <a:r>
              <a:rPr lang="en-US" sz="1200" dirty="0">
                <a:solidFill>
                  <a:srgbClr val="6D6778"/>
                </a:solidFill>
                <a:latin typeface="Oxygen"/>
                <a:ea typeface="Oxygen"/>
                <a:cs typeface="Oxygen"/>
                <a:sym typeface="Oxygen"/>
              </a:rPr>
              <a:t>Better predictability of how those actions will affect the future state.</a:t>
            </a:r>
          </a:p>
          <a:p>
            <a:pPr marL="228600" lvl="0" indent="-228600" algn="l" rtl="0">
              <a:lnSpc>
                <a:spcPct val="115000"/>
              </a:lnSpc>
              <a:spcBef>
                <a:spcPts val="0"/>
              </a:spcBef>
              <a:spcAft>
                <a:spcPts val="0"/>
              </a:spcAft>
              <a:buAutoNum type="arabicPeriod"/>
            </a:pPr>
            <a:r>
              <a:rPr lang="en-US" sz="1200" dirty="0">
                <a:solidFill>
                  <a:srgbClr val="6D6778"/>
                </a:solidFill>
                <a:latin typeface="Oxygen"/>
                <a:ea typeface="Oxygen"/>
                <a:cs typeface="Oxygen"/>
                <a:sym typeface="Oxygen"/>
              </a:rPr>
              <a:t>Repeat!</a:t>
            </a:r>
          </a:p>
          <a:p>
            <a:pPr marL="0" lvl="0" indent="0" algn="l" rtl="0">
              <a:lnSpc>
                <a:spcPct val="115000"/>
              </a:lnSpc>
              <a:spcBef>
                <a:spcPts val="0"/>
              </a:spcBef>
              <a:spcAft>
                <a:spcPts val="0"/>
              </a:spcAft>
              <a:buNone/>
            </a:pPr>
            <a:endParaRPr lang="en-US" sz="1200" dirty="0">
              <a:solidFill>
                <a:srgbClr val="6D6778"/>
              </a:solidFill>
              <a:latin typeface="Oxygen"/>
              <a:ea typeface="Oxygen"/>
              <a:cs typeface="Oxygen"/>
              <a:sym typeface="Oxygen"/>
            </a:endParaRPr>
          </a:p>
          <a:p>
            <a:pPr marL="0" lvl="0" indent="0" algn="l" rtl="0">
              <a:lnSpc>
                <a:spcPct val="115000"/>
              </a:lnSpc>
              <a:spcBef>
                <a:spcPts val="0"/>
              </a:spcBef>
              <a:spcAft>
                <a:spcPts val="0"/>
              </a:spcAft>
              <a:buNone/>
            </a:pPr>
            <a:r>
              <a:rPr lang="en-US" sz="1200" dirty="0">
                <a:solidFill>
                  <a:srgbClr val="6D6778"/>
                </a:solidFill>
                <a:latin typeface="Oxygen"/>
                <a:ea typeface="Oxygen"/>
                <a:cs typeface="Oxygen"/>
                <a:sym typeface="Oxygen"/>
              </a:rPr>
              <a:t>Four levels of True Positives:</a:t>
            </a:r>
          </a:p>
          <a:p>
            <a:pPr marL="228600" lvl="0" indent="-228600" algn="l" rtl="0">
              <a:lnSpc>
                <a:spcPct val="115000"/>
              </a:lnSpc>
              <a:spcBef>
                <a:spcPts val="0"/>
              </a:spcBef>
              <a:spcAft>
                <a:spcPts val="0"/>
              </a:spcAft>
              <a:buAutoNum type="arabicPeriod"/>
            </a:pPr>
            <a:r>
              <a:rPr lang="en-US" sz="1200" dirty="0">
                <a:solidFill>
                  <a:srgbClr val="6D6778"/>
                </a:solidFill>
                <a:latin typeface="Oxygen"/>
                <a:ea typeface="Oxygen"/>
                <a:cs typeface="Oxygen"/>
                <a:sym typeface="Oxygen"/>
              </a:rPr>
              <a:t>Are you using the vulnerable package?</a:t>
            </a:r>
          </a:p>
          <a:p>
            <a:pPr marL="228600" lvl="0" indent="-228600" algn="l" rtl="0">
              <a:lnSpc>
                <a:spcPct val="115000"/>
              </a:lnSpc>
              <a:spcBef>
                <a:spcPts val="0"/>
              </a:spcBef>
              <a:spcAft>
                <a:spcPts val="0"/>
              </a:spcAft>
              <a:buAutoNum type="arabicPeriod"/>
            </a:pPr>
            <a:r>
              <a:rPr lang="en-US" sz="1200" dirty="0">
                <a:solidFill>
                  <a:srgbClr val="6D6778"/>
                </a:solidFill>
                <a:latin typeface="Oxygen"/>
                <a:ea typeface="Oxygen"/>
                <a:cs typeface="Oxygen"/>
                <a:sym typeface="Oxygen"/>
              </a:rPr>
              <a:t>Can you reach the vulnerable code?</a:t>
            </a:r>
          </a:p>
          <a:p>
            <a:pPr marL="228600" lvl="0" indent="-228600" algn="l" rtl="0">
              <a:lnSpc>
                <a:spcPct val="115000"/>
              </a:lnSpc>
              <a:spcBef>
                <a:spcPts val="0"/>
              </a:spcBef>
              <a:spcAft>
                <a:spcPts val="0"/>
              </a:spcAft>
              <a:buAutoNum type="arabicPeriod"/>
            </a:pPr>
            <a:r>
              <a:rPr lang="en-US" sz="1200" dirty="0">
                <a:solidFill>
                  <a:srgbClr val="6D6778"/>
                </a:solidFill>
                <a:latin typeface="Oxygen"/>
                <a:ea typeface="Oxygen"/>
                <a:cs typeface="Oxygen"/>
                <a:sym typeface="Oxygen"/>
              </a:rPr>
              <a:t>Is the vulnerable code Executed in a critical Environment?</a:t>
            </a:r>
          </a:p>
          <a:p>
            <a:pPr marL="228600" lvl="0" indent="-228600" algn="l" rtl="0">
              <a:lnSpc>
                <a:spcPct val="115000"/>
              </a:lnSpc>
              <a:spcBef>
                <a:spcPts val="0"/>
              </a:spcBef>
              <a:spcAft>
                <a:spcPts val="0"/>
              </a:spcAft>
              <a:buAutoNum type="arabicPeriod"/>
            </a:pPr>
            <a:r>
              <a:rPr lang="en-US" sz="1200" dirty="0">
                <a:solidFill>
                  <a:srgbClr val="6D6778"/>
                </a:solidFill>
                <a:latin typeface="Oxygen"/>
                <a:ea typeface="Oxygen"/>
                <a:cs typeface="Oxygen"/>
                <a:sym typeface="Oxygen"/>
              </a:rPr>
              <a:t>Is the vulnerable code Exploitable?</a:t>
            </a:r>
          </a:p>
        </p:txBody>
      </p:sp>
      <p:sp>
        <p:nvSpPr>
          <p:cNvPr id="4" name="Slide Number Placeholder 3"/>
          <p:cNvSpPr>
            <a:spLocks noGrp="1"/>
          </p:cNvSpPr>
          <p:nvPr>
            <p:ph type="sldNum" sz="quarter" idx="5"/>
          </p:nvPr>
        </p:nvSpPr>
        <p:spPr/>
        <p:txBody>
          <a:bodyPr/>
          <a:lstStyle/>
          <a:p>
            <a:fld id="{71B1AA27-3892-4360-B986-D6B124C223BF}" type="slidenum">
              <a:rPr lang="en-US" smtClean="0"/>
              <a:t>31</a:t>
            </a:fld>
            <a:endParaRPr lang="en-US" dirty="0"/>
          </a:p>
        </p:txBody>
      </p:sp>
    </p:spTree>
    <p:extLst>
      <p:ext uri="{BB962C8B-B14F-4D97-AF65-F5344CB8AC3E}">
        <p14:creationId xmlns:p14="http://schemas.microsoft.com/office/powerpoint/2010/main" val="134444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Supply Chain - Need to understand what components are being used, and how well they’re maintained.</a:t>
            </a:r>
          </a:p>
        </p:txBody>
      </p:sp>
      <p:sp>
        <p:nvSpPr>
          <p:cNvPr id="4" name="Slide Number Placeholder 3"/>
          <p:cNvSpPr>
            <a:spLocks noGrp="1"/>
          </p:cNvSpPr>
          <p:nvPr>
            <p:ph type="sldNum" sz="quarter" idx="5"/>
          </p:nvPr>
        </p:nvSpPr>
        <p:spPr/>
        <p:txBody>
          <a:bodyPr/>
          <a:lstStyle/>
          <a:p>
            <a:fld id="{71B1AA27-3892-4360-B986-D6B124C223BF}" type="slidenum">
              <a:rPr lang="en-US" smtClean="0"/>
              <a:t>34</a:t>
            </a:fld>
            <a:endParaRPr lang="en-US" dirty="0"/>
          </a:p>
        </p:txBody>
      </p:sp>
    </p:spTree>
    <p:extLst>
      <p:ext uri="{BB962C8B-B14F-4D97-AF65-F5344CB8AC3E}">
        <p14:creationId xmlns:p14="http://schemas.microsoft.com/office/powerpoint/2010/main" val="718907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3</a:t>
            </a:fld>
            <a:endParaRPr lang="en-US" dirty="0"/>
          </a:p>
        </p:txBody>
      </p:sp>
    </p:spTree>
    <p:extLst>
      <p:ext uri="{BB962C8B-B14F-4D97-AF65-F5344CB8AC3E}">
        <p14:creationId xmlns:p14="http://schemas.microsoft.com/office/powerpoint/2010/main" val="1297107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 what components are being used, and how well they are being maintained and supported.</a:t>
            </a:r>
          </a:p>
        </p:txBody>
      </p:sp>
      <p:sp>
        <p:nvSpPr>
          <p:cNvPr id="4" name="Slide Number Placeholder 3"/>
          <p:cNvSpPr>
            <a:spLocks noGrp="1"/>
          </p:cNvSpPr>
          <p:nvPr>
            <p:ph type="sldNum" sz="quarter" idx="5"/>
          </p:nvPr>
        </p:nvSpPr>
        <p:spPr/>
        <p:txBody>
          <a:bodyPr/>
          <a:lstStyle/>
          <a:p>
            <a:fld id="{71B1AA27-3892-4360-B986-D6B124C223BF}" type="slidenum">
              <a:rPr lang="en-US" smtClean="0"/>
              <a:t>5</a:t>
            </a:fld>
            <a:endParaRPr lang="en-US" dirty="0"/>
          </a:p>
        </p:txBody>
      </p:sp>
    </p:spTree>
    <p:extLst>
      <p:ext uri="{BB962C8B-B14F-4D97-AF65-F5344CB8AC3E}">
        <p14:creationId xmlns:p14="http://schemas.microsoft.com/office/powerpoint/2010/main" val="544037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Traditional manufacturing-based supply chains have trusted suppliers who build components used in the final assembly of the finished product. </a:t>
            </a:r>
          </a:p>
          <a:p>
            <a:r>
              <a:rPr lang="en-US" sz="1200" b="0" i="0" kern="1200" dirty="0">
                <a:solidFill>
                  <a:schemeClr val="tx1"/>
                </a:solidFill>
                <a:effectLst/>
                <a:latin typeface="+mn-lt"/>
                <a:ea typeface="+mn-ea"/>
                <a:cs typeface="+mn-cs"/>
              </a:rPr>
              <a:t>Traditional supply chains have also streamlined logistics and sourcing by using large, centralized warehouses to store and distribute those components with more security and efficiency.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Toyota has a limited set of trusted suppliers in their supply chain. </a:t>
            </a:r>
          </a:p>
          <a:p>
            <a:r>
              <a:rPr lang="en-US" sz="1200" b="0" i="0" kern="1200" dirty="0">
                <a:solidFill>
                  <a:schemeClr val="tx1"/>
                </a:solidFill>
                <a:effectLst/>
                <a:latin typeface="+mn-lt"/>
                <a:ea typeface="+mn-ea"/>
                <a:cs typeface="+mn-cs"/>
              </a:rPr>
              <a:t>They know exactly where their parts are coming from, who created them, and what cars they are going into. </a:t>
            </a:r>
          </a:p>
          <a:p>
            <a:r>
              <a:rPr lang="en-US" sz="1200" b="0" i="0" kern="1200" dirty="0">
                <a:solidFill>
                  <a:schemeClr val="tx1"/>
                </a:solidFill>
                <a:effectLst/>
                <a:latin typeface="+mn-lt"/>
                <a:ea typeface="+mn-ea"/>
                <a:cs typeface="+mn-cs"/>
              </a:rPr>
              <a:t>Because of that knowledge, they can trace any defects or safety issues that arise back to the source.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Understanding what components are used, where, and how they are being used is difficult because…</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6</a:t>
            </a:fld>
            <a:endParaRPr lang="en-US" dirty="0"/>
          </a:p>
        </p:txBody>
      </p:sp>
    </p:spTree>
    <p:extLst>
      <p:ext uri="{BB962C8B-B14F-4D97-AF65-F5344CB8AC3E}">
        <p14:creationId xmlns:p14="http://schemas.microsoft.com/office/powerpoint/2010/main" val="1965503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1,096 new projects per day</a:t>
            </a:r>
          </a:p>
          <a:p>
            <a:endParaRPr lang="en-US" dirty="0"/>
          </a:p>
          <a:p>
            <a:r>
              <a:rPr lang="en-US" sz="1200" b="0" i="0" kern="1200" dirty="0">
                <a:solidFill>
                  <a:schemeClr val="tx1"/>
                </a:solidFill>
                <a:effectLst/>
                <a:latin typeface="+mn-lt"/>
                <a:ea typeface="+mn-ea"/>
                <a:cs typeface="+mn-cs"/>
              </a:rPr>
              <a:t>10,000 new versions per day</a:t>
            </a:r>
          </a:p>
          <a:p>
            <a:pPr fontAlgn="t"/>
            <a:br>
              <a:rPr lang="en-US" dirty="0"/>
            </a:br>
            <a:r>
              <a:rPr lang="en-US" sz="1200" kern="1200" dirty="0">
                <a:solidFill>
                  <a:schemeClr val="tx1"/>
                </a:solidFill>
                <a:effectLst/>
                <a:latin typeface="+mn-lt"/>
                <a:ea typeface="+mn-ea"/>
                <a:cs typeface="+mn-cs"/>
              </a:rPr>
              <a:t>14x releases per year</a:t>
            </a:r>
          </a:p>
        </p:txBody>
      </p:sp>
      <p:sp>
        <p:nvSpPr>
          <p:cNvPr id="4" name="Slide Number Placeholder 3"/>
          <p:cNvSpPr>
            <a:spLocks noGrp="1"/>
          </p:cNvSpPr>
          <p:nvPr>
            <p:ph type="sldNum" sz="quarter" idx="5"/>
          </p:nvPr>
        </p:nvSpPr>
        <p:spPr/>
        <p:txBody>
          <a:bodyPr/>
          <a:lstStyle/>
          <a:p>
            <a:fld id="{71B1AA27-3892-4360-B986-D6B124C223BF}" type="slidenum">
              <a:rPr lang="en-US" smtClean="0"/>
              <a:t>7</a:t>
            </a:fld>
            <a:endParaRPr lang="en-US" dirty="0"/>
          </a:p>
        </p:txBody>
      </p:sp>
    </p:spTree>
    <p:extLst>
      <p:ext uri="{BB962C8B-B14F-4D97-AF65-F5344CB8AC3E}">
        <p14:creationId xmlns:p14="http://schemas.microsoft.com/office/powerpoint/2010/main" val="2247759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SUPPLY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800" dirty="0">
                <a:solidFill>
                  <a:srgbClr val="050707"/>
                </a:solidFill>
                <a:effectLst/>
                <a:latin typeface="ProximaNova"/>
              </a:rPr>
              <a:t>As of July 31, 2021 there were 1,864,696 JavaScript packages available in the </a:t>
            </a:r>
            <a:r>
              <a:rPr lang="en-US" sz="1800" dirty="0" err="1">
                <a:solidFill>
                  <a:srgbClr val="050707"/>
                </a:solidFill>
                <a:effectLst/>
                <a:latin typeface="ProximaNova"/>
              </a:rPr>
              <a:t>npm</a:t>
            </a:r>
            <a:r>
              <a:rPr lang="en-US" sz="1800" dirty="0">
                <a:solidFill>
                  <a:srgbClr val="050707"/>
                </a:solidFill>
                <a:effectLst/>
                <a:latin typeface="ProximaNova"/>
              </a:rPr>
              <a:t> repository, up 16% from last year. </a:t>
            </a:r>
          </a:p>
          <a:p>
            <a:pPr marL="171450" indent="-171450">
              <a:buFont typeface="Arial" panose="020B0604020202020204" pitchFamily="34" charset="0"/>
              <a:buChar char="•"/>
            </a:pP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50707"/>
                </a:solidFill>
                <a:effectLst/>
                <a:latin typeface="ProximaNova"/>
              </a:rPr>
              <a:t>336,402 packages are available in the Python Package Index (</a:t>
            </a:r>
            <a:r>
              <a:rPr lang="en-US" sz="1800" dirty="0" err="1">
                <a:solidFill>
                  <a:srgbClr val="050707"/>
                </a:solidFill>
                <a:effectLst/>
                <a:latin typeface="ProximaNova"/>
              </a:rPr>
              <a:t>PyPI</a:t>
            </a:r>
            <a:r>
              <a:rPr lang="en-US" sz="1800" dirty="0">
                <a:solidFill>
                  <a:srgbClr val="050707"/>
                </a:solidFill>
                <a:effectLst/>
                <a:latin typeface="ProximaNova"/>
              </a:rPr>
              <a:t>), up 18% from last year. </a:t>
            </a:r>
          </a:p>
        </p:txBody>
      </p:sp>
      <p:sp>
        <p:nvSpPr>
          <p:cNvPr id="4" name="Slide Number Placeholder 3"/>
          <p:cNvSpPr>
            <a:spLocks noGrp="1"/>
          </p:cNvSpPr>
          <p:nvPr>
            <p:ph type="sldNum" sz="quarter" idx="5"/>
          </p:nvPr>
        </p:nvSpPr>
        <p:spPr/>
        <p:txBody>
          <a:bodyPr/>
          <a:lstStyle/>
          <a:p>
            <a:fld id="{71B1AA27-3892-4360-B986-D6B124C223BF}" type="slidenum">
              <a:rPr lang="en-US" smtClean="0"/>
              <a:t>8</a:t>
            </a:fld>
            <a:endParaRPr lang="en-US" dirty="0"/>
          </a:p>
        </p:txBody>
      </p:sp>
    </p:spTree>
    <p:extLst>
      <p:ext uri="{BB962C8B-B14F-4D97-AF65-F5344CB8AC3E}">
        <p14:creationId xmlns:p14="http://schemas.microsoft.com/office/powerpoint/2010/main" val="3035608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DEMAND</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n-US" sz="1800" dirty="0">
                <a:solidFill>
                  <a:srgbClr val="050707"/>
                </a:solidFill>
                <a:effectLst/>
                <a:latin typeface="ProximaNova"/>
              </a:rPr>
              <a:t>2021 - developers borrowed more than 2.2 trillion open source packages or components from third-party ecosystems</a:t>
            </a:r>
            <a:br>
              <a:rPr lang="en-US" sz="1800" dirty="0">
                <a:solidFill>
                  <a:srgbClr val="050707"/>
                </a:solidFill>
                <a:effectLst/>
                <a:latin typeface="ProximaNova"/>
              </a:rPr>
            </a:br>
            <a:r>
              <a:rPr lang="en-US" sz="1800" dirty="0">
                <a:solidFill>
                  <a:srgbClr val="050707"/>
                </a:solidFill>
                <a:effectLst/>
                <a:latin typeface="ProximaNova"/>
              </a:rPr>
              <a:t>for two simple reasons: </a:t>
            </a:r>
          </a:p>
          <a:p>
            <a:pPr marL="742950" lvl="1" indent="-285750">
              <a:buFont typeface="Arial" panose="020B0604020202020204" pitchFamily="34" charset="0"/>
              <a:buChar char="•"/>
            </a:pPr>
            <a:r>
              <a:rPr lang="en-US" sz="1800" dirty="0">
                <a:solidFill>
                  <a:srgbClr val="050707"/>
                </a:solidFill>
                <a:effectLst/>
                <a:latin typeface="ProximaNova"/>
              </a:rPr>
              <a:t>it makes life easier for software developers and </a:t>
            </a:r>
          </a:p>
          <a:p>
            <a:pPr marL="742950" lvl="1" indent="-285750">
              <a:buFont typeface="Arial" panose="020B0604020202020204" pitchFamily="34" charset="0"/>
              <a:buChar char="•"/>
            </a:pPr>
            <a:r>
              <a:rPr lang="en-US" sz="1800" dirty="0">
                <a:solidFill>
                  <a:srgbClr val="050707"/>
                </a:solidFill>
                <a:effectLst/>
                <a:latin typeface="ProximaNova"/>
              </a:rPr>
              <a:t>it accelerates the pace of innovation. </a:t>
            </a:r>
          </a:p>
          <a:p>
            <a:pPr marL="742950" lvl="1" indent="-285750">
              <a:buFont typeface="Arial" panose="020B0604020202020204" pitchFamily="34" charset="0"/>
              <a:buChar char="•"/>
            </a:pPr>
            <a:endParaRPr lang="en-US" sz="1800" dirty="0">
              <a:solidFill>
                <a:srgbClr val="050707"/>
              </a:solidFill>
              <a:effectLst/>
              <a:latin typeface="ProximaNova"/>
            </a:endParaRPr>
          </a:p>
          <a:p>
            <a:pPr marL="742950" lvl="1" indent="-285750">
              <a:buFont typeface="Arial" panose="020B0604020202020204" pitchFamily="34" charset="0"/>
              <a:buChar char="•"/>
            </a:pPr>
            <a:endParaRPr lang="en-US" sz="1800" dirty="0">
              <a:solidFill>
                <a:srgbClr val="050707"/>
              </a:solidFill>
              <a:effectLst/>
              <a:latin typeface="ProximaNova"/>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50707"/>
                </a:solidFill>
                <a:effectLst/>
                <a:latin typeface="ProximaNova"/>
              </a:rPr>
              <a:t>Through the first seven months of 2021, 267 billion Java components were downloaded from the Maven Central Repository.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effectLs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50707"/>
                </a:solidFill>
                <a:effectLst/>
                <a:latin typeface="ProximaNova"/>
              </a:rPr>
              <a:t>In 2020, JavaScript developers requested more than one trillion packages from </a:t>
            </a:r>
            <a:r>
              <a:rPr lang="en-US" sz="1800" dirty="0" err="1">
                <a:solidFill>
                  <a:srgbClr val="050707"/>
                </a:solidFill>
                <a:effectLst/>
                <a:latin typeface="ProximaNova"/>
              </a:rPr>
              <a:t>npmjs</a:t>
            </a:r>
            <a:r>
              <a:rPr lang="en-US" sz="1800" dirty="0">
                <a:solidFill>
                  <a:srgbClr val="050707"/>
                </a:solidFill>
                <a:effectLst/>
                <a:latin typeface="ProximaNova"/>
              </a:rPr>
              <a:t>.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50707"/>
                </a:solidFill>
                <a:effectLst/>
                <a:latin typeface="ProximaNova"/>
              </a:rPr>
              <a:t>The volume for 2021 reached 1.5 trillion, a 50% YoY increase. </a:t>
            </a:r>
            <a:endParaRPr lang="en-US" dirty="0">
              <a:effectLst/>
            </a:endParaRPr>
          </a:p>
          <a:p>
            <a:pPr marL="285750" lvl="0" indent="-285750">
              <a:buFont typeface="Arial" panose="020B0604020202020204" pitchFamily="34" charset="0"/>
              <a:buChar char="•"/>
            </a:pPr>
            <a:endParaRPr lang="en-US" dirty="0">
              <a:effectLst/>
            </a:endParaRP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DEMAND for Innovation -&gt; DEMAND for FOSS -&gt; fuels Rapid Innovation (FOSS freely copied and modified) -&gt; SUPPLY new versions and releases</a:t>
            </a:r>
          </a:p>
        </p:txBody>
      </p:sp>
      <p:sp>
        <p:nvSpPr>
          <p:cNvPr id="4" name="Slide Number Placeholder 3"/>
          <p:cNvSpPr>
            <a:spLocks noGrp="1"/>
          </p:cNvSpPr>
          <p:nvPr>
            <p:ph type="sldNum" sz="quarter" idx="5"/>
          </p:nvPr>
        </p:nvSpPr>
        <p:spPr/>
        <p:txBody>
          <a:bodyPr/>
          <a:lstStyle/>
          <a:p>
            <a:fld id="{71B1AA27-3892-4360-B986-D6B124C223BF}" type="slidenum">
              <a:rPr lang="en-US" smtClean="0"/>
              <a:t>9</a:t>
            </a:fld>
            <a:endParaRPr lang="en-US" dirty="0"/>
          </a:p>
        </p:txBody>
      </p:sp>
    </p:spTree>
    <p:extLst>
      <p:ext uri="{BB962C8B-B14F-4D97-AF65-F5344CB8AC3E}">
        <p14:creationId xmlns:p14="http://schemas.microsoft.com/office/powerpoint/2010/main" val="645501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rgbClr val="050707"/>
                </a:solidFill>
                <a:effectLst/>
                <a:latin typeface="ProximaNova"/>
              </a:rPr>
              <a:t>Java - As of July 31, 2021, 612,988 (8.4%) of all component versions housed in Maven Central contain at least one known security vulnerability.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rgbClr val="050707"/>
                </a:solidFill>
                <a:effectLst/>
                <a:latin typeface="ProximaNova"/>
              </a:rPr>
              <a:t>356,808 (4.9%) had a CVSS of 9 or higher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rgbClr val="050707"/>
                </a:solidFill>
                <a:effectLst/>
                <a:latin typeface="ProximaNova"/>
              </a:rPr>
              <a:t>488,826 (6.7%) had a CVSS of 7 or higher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rgbClr val="050707"/>
                </a:solidFill>
                <a:effectLst/>
                <a:latin typeface="ProximaNova"/>
              </a:rPr>
              <a:t>598,364 (8.2%) had a CVSS of 5 or higher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effectLst/>
            </a:endParaRP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a:t>Javascript</a:t>
            </a:r>
            <a:r>
              <a:rPr lang="en-US" dirty="0"/>
              <a:t> (NPM) - </a:t>
            </a:r>
            <a:r>
              <a:rPr lang="en-US" sz="1800" dirty="0">
                <a:solidFill>
                  <a:srgbClr val="050707"/>
                </a:solidFill>
                <a:effectLst/>
                <a:latin typeface="ProximaNova"/>
              </a:rPr>
              <a:t>As of July 31, 2021, 459,576 (2.2%) project versions housed in </a:t>
            </a:r>
            <a:r>
              <a:rPr lang="en-US" sz="1800" dirty="0" err="1">
                <a:solidFill>
                  <a:srgbClr val="050707"/>
                </a:solidFill>
                <a:effectLst/>
                <a:latin typeface="ProximaNova"/>
              </a:rPr>
              <a:t>npm</a:t>
            </a:r>
            <a:r>
              <a:rPr lang="en-US" sz="1800" dirty="0">
                <a:solidFill>
                  <a:srgbClr val="050707"/>
                </a:solidFill>
                <a:effectLst/>
                <a:latin typeface="ProximaNova"/>
              </a:rPr>
              <a:t> contain at least one known security vulnerability. Of the issues identified: </a:t>
            </a:r>
            <a:endParaRPr lang="en-US" dirty="0">
              <a:effectLst/>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rgbClr val="050707"/>
                </a:solidFill>
                <a:effectLst/>
                <a:latin typeface="ProximaNova"/>
              </a:rPr>
              <a:t>250,002 (1.2%) had a CVSS of 9 or higher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rgbClr val="050707"/>
                </a:solidFill>
                <a:effectLst/>
                <a:latin typeface="ProximaNova"/>
              </a:rPr>
              <a:t>350,737 (1.6%) had a CVSS of 7 or higher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solidFill>
                  <a:srgbClr val="050707"/>
                </a:solidFill>
                <a:effectLst/>
                <a:latin typeface="ProximaNova"/>
              </a:rPr>
              <a:t>450,734 (2.1%) had a CVSS of 5 or higher </a:t>
            </a:r>
            <a:endParaRPr lang="en-US" dirty="0">
              <a:effectLst/>
            </a:endParaRP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10</a:t>
            </a:fld>
            <a:endParaRPr lang="en-US" dirty="0"/>
          </a:p>
        </p:txBody>
      </p:sp>
    </p:spTree>
    <p:extLst>
      <p:ext uri="{BB962C8B-B14F-4D97-AF65-F5344CB8AC3E}">
        <p14:creationId xmlns:p14="http://schemas.microsoft.com/office/powerpoint/2010/main" val="2173067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emf"/><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emf"/><Relationship Id="rId5" Type="http://schemas.openxmlformats.org/officeDocument/2006/relationships/image" Target="../media/image11.jpe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slideMaster" Target="../slideMasters/slideMaster1.xml"/><Relationship Id="rId4" Type="http://schemas.openxmlformats.org/officeDocument/2006/relationships/tags" Target="../tags/tag44.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Master" Target="../slideMasters/slideMaster1.xml"/><Relationship Id="rId4" Type="http://schemas.openxmlformats.org/officeDocument/2006/relationships/tags" Target="../tags/tag48.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slideMaster" Target="../slideMasters/slideMaster1.xml"/><Relationship Id="rId4" Type="http://schemas.openxmlformats.org/officeDocument/2006/relationships/tags" Target="../tags/tag5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slideMaster" Target="../slideMasters/slideMaster1.xml"/><Relationship Id="rId4" Type="http://schemas.openxmlformats.org/officeDocument/2006/relationships/tags" Target="../tags/tag56.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slideMaster" Target="../slideMasters/slideMaster1.xml"/><Relationship Id="rId4" Type="http://schemas.openxmlformats.org/officeDocument/2006/relationships/tags" Target="../tags/tag60.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slideMaster" Target="../slideMasters/slideMaster1.xml"/><Relationship Id="rId4" Type="http://schemas.openxmlformats.org/officeDocument/2006/relationships/tags" Target="../tags/tag64.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slideMaster" Target="../slideMasters/slideMaster1.xml"/><Relationship Id="rId4" Type="http://schemas.openxmlformats.org/officeDocument/2006/relationships/tags" Target="../tags/tag68.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emf"/><Relationship Id="rId5" Type="http://schemas.openxmlformats.org/officeDocument/2006/relationships/image" Target="../media/image3.jpe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slideMaster" Target="../slideMasters/slideMaster1.xml"/><Relationship Id="rId4" Type="http://schemas.openxmlformats.org/officeDocument/2006/relationships/tags" Target="../tags/tag7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slideMaster" Target="../slideMasters/slideMaster1.xml"/><Relationship Id="rId4" Type="http://schemas.openxmlformats.org/officeDocument/2006/relationships/tags" Target="../tags/tag76.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slideMaster" Target="../slideMasters/slideMaster1.xml"/><Relationship Id="rId4" Type="http://schemas.openxmlformats.org/officeDocument/2006/relationships/tags" Target="../tags/tag80.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slideMaster" Target="../slideMasters/slideMaster1.xml"/><Relationship Id="rId4" Type="http://schemas.openxmlformats.org/officeDocument/2006/relationships/tags" Target="../tags/tag84.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slideMaster" Target="../slideMasters/slideMaster1.xml"/><Relationship Id="rId4" Type="http://schemas.openxmlformats.org/officeDocument/2006/relationships/tags" Target="../tags/tag88.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slideMaster" Target="../slideMasters/slideMaster1.xml"/><Relationship Id="rId4" Type="http://schemas.openxmlformats.org/officeDocument/2006/relationships/tags" Target="../tags/tag9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slideMaster" Target="../slideMasters/slideMaster1.xml"/><Relationship Id="rId4" Type="http://schemas.openxmlformats.org/officeDocument/2006/relationships/tags" Target="../tags/tag96.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slideMaster" Target="../slideMasters/slideMaster1.xml"/><Relationship Id="rId4" Type="http://schemas.openxmlformats.org/officeDocument/2006/relationships/tags" Target="../tags/tag100.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slideMaster" Target="../slideMasters/slideMaster1.xml"/><Relationship Id="rId4" Type="http://schemas.openxmlformats.org/officeDocument/2006/relationships/tags" Target="../tags/tag104.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slideMaster" Target="../slideMasters/slideMaster1.xml"/><Relationship Id="rId4" Type="http://schemas.openxmlformats.org/officeDocument/2006/relationships/tags" Target="../tags/tag10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emf"/><Relationship Id="rId5" Type="http://schemas.openxmlformats.org/officeDocument/2006/relationships/image" Target="../media/image4.jpeg"/><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12.png"/><Relationship Id="rId5" Type="http://schemas.openxmlformats.org/officeDocument/2006/relationships/slideMaster" Target="../slideMasters/slideMaster1.xml"/><Relationship Id="rId4" Type="http://schemas.openxmlformats.org/officeDocument/2006/relationships/tags" Target="../tags/tag112.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12.png"/><Relationship Id="rId5" Type="http://schemas.openxmlformats.org/officeDocument/2006/relationships/slideMaster" Target="../slideMasters/slideMaster1.xml"/><Relationship Id="rId4" Type="http://schemas.openxmlformats.org/officeDocument/2006/relationships/tags" Target="../tags/tag116.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2.png"/><Relationship Id="rId5" Type="http://schemas.openxmlformats.org/officeDocument/2006/relationships/slideMaster" Target="../slideMasters/slideMaster1.xml"/><Relationship Id="rId4" Type="http://schemas.openxmlformats.org/officeDocument/2006/relationships/tags" Target="../tags/tag120.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1.emf"/><Relationship Id="rId5" Type="http://schemas.openxmlformats.org/officeDocument/2006/relationships/image" Target="../media/image12.png"/><Relationship Id="rId4"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emf"/><Relationship Id="rId5" Type="http://schemas.openxmlformats.org/officeDocument/2006/relationships/image" Target="../media/image5.jpeg"/><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3.xml"/><Relationship Id="rId1" Type="http://schemas.openxmlformats.org/officeDocument/2006/relationships/tags" Target="../tags/tag142.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emf"/><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emf"/><Relationship Id="rId5" Type="http://schemas.openxmlformats.org/officeDocument/2006/relationships/image" Target="../media/image7.jpe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emf"/><Relationship Id="rId5" Type="http://schemas.openxmlformats.org/officeDocument/2006/relationships/image" Target="../media/image8.jpe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emf"/><Relationship Id="rId5" Type="http://schemas.openxmlformats.org/officeDocument/2006/relationships/image" Target="../media/image9.jpe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1.emf"/><Relationship Id="rId5" Type="http://schemas.openxmlformats.org/officeDocument/2006/relationships/image" Target="../media/image10.jpe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 Business 1">
    <p:spTree>
      <p:nvGrpSpPr>
        <p:cNvPr id="1" name=""/>
        <p:cNvGrpSpPr/>
        <p:nvPr/>
      </p:nvGrpSpPr>
      <p:grpSpPr>
        <a:xfrm>
          <a:off x="0" y="0"/>
          <a:ext cx="0" cy="0"/>
          <a:chOff x="0" y="0"/>
          <a:chExt cx="0" cy="0"/>
        </a:xfrm>
      </p:grpSpPr>
      <p:pic>
        <p:nvPicPr>
          <p:cNvPr id="1027" name="Picture 3" descr="C:\Users\cbarthol\Desktop\Charlotte Work\Tools\PPT\Empower\2019 PPT cover images\women-shaking-hands-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bwMode="gray">
          <a:xfrm>
            <a:off x="0" y="-233"/>
            <a:ext cx="11117029"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6"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 name="Rectangle 4"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202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Veteran 1">
    <p:spTree>
      <p:nvGrpSpPr>
        <p:cNvPr id="1" name=""/>
        <p:cNvGrpSpPr/>
        <p:nvPr/>
      </p:nvGrpSpPr>
      <p:grpSpPr>
        <a:xfrm>
          <a:off x="0" y="0"/>
          <a:ext cx="0" cy="0"/>
          <a:chOff x="0" y="0"/>
          <a:chExt cx="0" cy="0"/>
        </a:xfrm>
      </p:grpSpPr>
      <p:pic>
        <p:nvPicPr>
          <p:cNvPr id="10242" name="Picture 2" descr="C:\Users\cbarthol\Desktop\Charlotte Work\Tools\PPT\Empower\2019 PPT cover images\10-military-navy-man-doctor-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1"/>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264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 Customiz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bwMode="gray">
          <a:xfrm>
            <a:off x="0" y="0"/>
            <a:ext cx="12192000" cy="6858000"/>
          </a:xfrm>
          <a:noFill/>
        </p:spPr>
        <p:txBody>
          <a:bodyPr/>
          <a:lstStyle>
            <a:lvl1pPr algn="r">
              <a:defRPr/>
            </a:lvl1pPr>
          </a:lstStyle>
          <a:p>
            <a:endParaRPr lang="en-US" dirty="0"/>
          </a:p>
        </p:txBody>
      </p:sp>
      <p:sp>
        <p:nvSpPr>
          <p:cNvPr id="14" name="Text Placeholder 3"/>
          <p:cNvSpPr>
            <a:spLocks noGrp="1"/>
          </p:cNvSpPr>
          <p:nvPr>
            <p:ph type="body" sz="quarter" idx="16" hasCustomPrompt="1"/>
          </p:nvPr>
        </p:nvSpPr>
        <p:spPr bwMode="gray">
          <a:xfrm>
            <a:off x="-1" y="-5893"/>
            <a:ext cx="11946577"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2000" dirty="0">
                <a:gradFill>
                  <a:gsLst>
                    <a:gs pos="0">
                      <a:srgbClr val="FFFFFF"/>
                    </a:gs>
                    <a:gs pos="100000">
                      <a:srgbClr val="FFFFFF"/>
                    </a:gs>
                  </a:gsLst>
                  <a:lin ang="5400000" scaled="0"/>
                </a:gradFill>
              </a:defRPr>
            </a:lvl1pPr>
          </a:lstStyle>
          <a:p>
            <a:pPr lvl="0" algn="ctr" defTabSz="914196" fontAlgn="base">
              <a:spcBef>
                <a:spcPct val="0"/>
              </a:spcBef>
              <a:spcAft>
                <a:spcPct val="0"/>
              </a:spcAft>
            </a:pPr>
            <a:r>
              <a:rPr lang="en-US" dirty="0"/>
              <a:t> </a:t>
            </a: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 | Image instructions at right</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4" name="MIO_LOGOPLACEHOLDER#LowerLeftMediumWide" hidden="1"/>
          <p:cNvSpPr/>
          <p:nvPr userDrawn="1"/>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 name="Rectangle 19" hidden="1"/>
          <p:cNvSpPr/>
          <p:nvPr userDrawn="1">
            <p:custDataLst>
              <p:tags r:id="rId1"/>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307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Bullets/content"/>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Rectangle 8"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0" name="Rectangle 9"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1" name="Rectangle 10"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2" name="Rectangle 11"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4" name="Date Placeholder 3"/>
          <p:cNvSpPr>
            <a:spLocks noGrp="1"/>
          </p:cNvSpPr>
          <p:nvPr>
            <p:ph type="dt" sz="half" idx="14"/>
          </p:nvPr>
        </p:nvSpPr>
        <p:spPr/>
        <p:txBody>
          <a:bodyPr/>
          <a:lstStyle/>
          <a:p>
            <a:fld id="{D0B3B780-E62D-4D6E-8CCA-C44793C78675}" type="datetime1">
              <a:rPr lang="en-US" smtClean="0"/>
              <a:t>9/22/22</a:t>
            </a:fld>
            <a:endParaRPr lang="en-US" dirty="0"/>
          </a:p>
        </p:txBody>
      </p:sp>
      <p:sp>
        <p:nvSpPr>
          <p:cNvPr id="6" name="Footer Placeholder 5"/>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7" name="Slide Number Placeholder 6"/>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62728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Left"/>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Right"/>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0" name="Rectangle 9"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1" name="Rectangle 10"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2" name="Rectangle 11"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5" name="Date Placeholder 4"/>
          <p:cNvSpPr>
            <a:spLocks noGrp="1"/>
          </p:cNvSpPr>
          <p:nvPr>
            <p:ph type="dt" sz="half" idx="14"/>
          </p:nvPr>
        </p:nvSpPr>
        <p:spPr/>
        <p:txBody>
          <a:bodyPr/>
          <a:lstStyle/>
          <a:p>
            <a:fld id="{241A758A-7A14-49B6-8749-8B4677DFB21D}" type="datetime1">
              <a:rPr lang="en-US" smtClean="0"/>
              <a:t>9/22/22</a:t>
            </a:fld>
            <a:endParaRPr lang="en-US" dirty="0"/>
          </a:p>
        </p:txBody>
      </p:sp>
      <p:sp>
        <p:nvSpPr>
          <p:cNvPr id="7" name="Footer Placeholder 6"/>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935360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3" name="Content L"/>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R"/>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ubtitle L"/>
          <p:cNvSpPr>
            <a:spLocks noGrp="1"/>
          </p:cNvSpPr>
          <p:nvPr>
            <p:ph type="body" idx="13" hasCustomPrompt="1"/>
          </p:nvPr>
        </p:nvSpPr>
        <p:spPr>
          <a:xfrm>
            <a:off x="495300" y="1118282"/>
            <a:ext cx="5502275"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10" name="Subtitle R"/>
          <p:cNvSpPr>
            <a:spLocks noGrp="1"/>
          </p:cNvSpPr>
          <p:nvPr>
            <p:ph type="body" sz="quarter" idx="3" hasCustomPrompt="1"/>
          </p:nvPr>
        </p:nvSpPr>
        <p:spPr>
          <a:xfrm>
            <a:off x="6172200" y="1118282"/>
            <a:ext cx="5638800"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12" name="Rectangle 11"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5" name="Date Placeholder 4"/>
          <p:cNvSpPr>
            <a:spLocks noGrp="1"/>
          </p:cNvSpPr>
          <p:nvPr>
            <p:ph type="dt" sz="half" idx="14"/>
          </p:nvPr>
        </p:nvSpPr>
        <p:spPr/>
        <p:txBody>
          <a:bodyPr/>
          <a:lstStyle/>
          <a:p>
            <a:fld id="{17028936-D64B-476E-A860-D62BEA5CA164}" type="datetime1">
              <a:rPr lang="en-US" smtClean="0"/>
              <a:t>9/22/22</a:t>
            </a:fld>
            <a:endParaRPr lang="en-US" dirty="0"/>
          </a:p>
        </p:txBody>
      </p:sp>
      <p:sp>
        <p:nvSpPr>
          <p:cNvPr id="7" name="Footer Placeholder 6"/>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707462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7" name="Rectangle 6"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8" name="Rectangle 7"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9" name="Rectangle 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0" name="Rectangle 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10"/>
          </p:nvPr>
        </p:nvSpPr>
        <p:spPr/>
        <p:txBody>
          <a:bodyPr/>
          <a:lstStyle/>
          <a:p>
            <a:fld id="{EE3B5531-9B63-4C6F-875C-2AB341648D3E}" type="datetime1">
              <a:rPr lang="en-US" smtClean="0"/>
              <a:t>9/22/22</a:t>
            </a:fld>
            <a:endParaRPr lang="en-US" dirty="0"/>
          </a:p>
        </p:txBody>
      </p:sp>
      <p:sp>
        <p:nvSpPr>
          <p:cNvPr id="5" name="Footer Placeholder 4"/>
          <p:cNvSpPr>
            <a:spLocks noGrp="1"/>
          </p:cNvSpPr>
          <p:nvPr>
            <p:ph type="ftr" sz="quarter" idx="11"/>
          </p:nvPr>
        </p:nvSpPr>
        <p:spPr/>
        <p:txBody>
          <a:bodyPr/>
          <a:lstStyle/>
          <a:p>
            <a:pPr algn="r"/>
            <a:r>
              <a:rPr lang="en-US"/>
              <a:t>© 2019 Optum, Inc. All rights reserved. 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903235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8" name="Rectangle 7"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9" name="Rectangle 8"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0" name="Rectangle 9"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1" name="Rectangle 10"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14"/>
          </p:nvPr>
        </p:nvSpPr>
        <p:spPr/>
        <p:txBody>
          <a:bodyPr/>
          <a:lstStyle/>
          <a:p>
            <a:fld id="{46C83344-934B-4C49-8227-D564BD862152}" type="datetime1">
              <a:rPr lang="en-US" smtClean="0"/>
              <a:t>9/22/22</a:t>
            </a:fld>
            <a:endParaRPr lang="en-US" dirty="0"/>
          </a:p>
        </p:txBody>
      </p:sp>
      <p:sp>
        <p:nvSpPr>
          <p:cNvPr id="5" name="Footer Placeholder 4"/>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7" name="Slide Number Placeholder 6"/>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665846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13" name="Content 1"/>
          <p:cNvSpPr>
            <a:spLocks noGrp="1"/>
          </p:cNvSpPr>
          <p:nvPr>
            <p:ph sz="half" idx="1" hasCustomPrompt="1"/>
          </p:nvPr>
        </p:nvSpPr>
        <p:spPr>
          <a:xfrm>
            <a:off x="784513"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4436843"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3">
            <a:extLst>
              <a:ext uri="{FF2B5EF4-FFF2-40B4-BE49-F238E27FC236}">
                <a16:creationId xmlns:a16="http://schemas.microsoft.com/office/drawing/2014/main" id="{D9004B96-D94C-4153-B36B-4355853060EA}"/>
              </a:ext>
            </a:extLst>
          </p:cNvPr>
          <p:cNvSpPr>
            <a:spLocks noGrp="1"/>
          </p:cNvSpPr>
          <p:nvPr>
            <p:ph sz="half" idx="18" hasCustomPrompt="1"/>
          </p:nvPr>
        </p:nvSpPr>
        <p:spPr>
          <a:xfrm>
            <a:off x="8175761"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Orange title 1">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784514" y="3868738"/>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8" name="Orange title 2">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4436843"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9" name="Orange title 3">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8175761"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2" name="Circle 3"/>
          <p:cNvSpPr>
            <a:spLocks noGrp="1"/>
          </p:cNvSpPr>
          <p:nvPr>
            <p:ph type="body" sz="quarter" idx="16" hasCustomPrompt="1"/>
          </p:nvPr>
        </p:nvSpPr>
        <p:spPr>
          <a:xfrm>
            <a:off x="8910814"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Circle 2"/>
          <p:cNvSpPr>
            <a:spLocks noGrp="1"/>
          </p:cNvSpPr>
          <p:nvPr>
            <p:ph type="body" sz="quarter" idx="15" hasCustomPrompt="1"/>
          </p:nvPr>
        </p:nvSpPr>
        <p:spPr>
          <a:xfrm>
            <a:off x="517189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0" name="Circle 1"/>
          <p:cNvSpPr>
            <a:spLocks noGrp="1"/>
          </p:cNvSpPr>
          <p:nvPr>
            <p:ph type="body" sz="quarter" idx="14" hasCustomPrompt="1"/>
          </p:nvPr>
        </p:nvSpPr>
        <p:spPr>
          <a:xfrm>
            <a:off x="151956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20" name="Rectangle 19"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1" name="Rectangle 20"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3" name="Rectangle 22"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D64F778D-9461-44BD-867B-AAA80E4EFA24}" type="datetime1">
              <a:rPr lang="en-US" smtClean="0"/>
              <a:t>9/22/22</a:t>
            </a:fld>
            <a:endParaRPr lang="en-US" dirty="0"/>
          </a:p>
        </p:txBody>
      </p:sp>
      <p:sp>
        <p:nvSpPr>
          <p:cNvPr id="5" name="Footer Placeholder 4"/>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14" name="Slide Number Placeholder 13"/>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75017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35" name="Text 5"/>
          <p:cNvSpPr>
            <a:spLocks noGrp="1"/>
          </p:cNvSpPr>
          <p:nvPr>
            <p:ph type="body" sz="quarter" idx="23" hasCustomPrompt="1"/>
          </p:nvPr>
        </p:nvSpPr>
        <p:spPr>
          <a:xfrm>
            <a:off x="9637488"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0" name="Header 5"/>
          <p:cNvSpPr>
            <a:spLocks noGrp="1"/>
          </p:cNvSpPr>
          <p:nvPr>
            <p:ph type="body" sz="quarter" idx="18" hasCustomPrompt="1"/>
          </p:nvPr>
        </p:nvSpPr>
        <p:spPr>
          <a:xfrm>
            <a:off x="9637486" y="1828798"/>
            <a:ext cx="2194560" cy="663575"/>
          </a:xfrm>
          <a:solidFill>
            <a:srgbClr val="A22B38"/>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4" name="Text 4"/>
          <p:cNvSpPr>
            <a:spLocks noGrp="1"/>
          </p:cNvSpPr>
          <p:nvPr>
            <p:ph type="body" sz="quarter" idx="22" hasCustomPrompt="1"/>
          </p:nvPr>
        </p:nvSpPr>
        <p:spPr>
          <a:xfrm>
            <a:off x="7351941"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9" name="Header 4"/>
          <p:cNvSpPr>
            <a:spLocks noGrp="1"/>
          </p:cNvSpPr>
          <p:nvPr>
            <p:ph type="body" sz="quarter" idx="17" hasCustomPrompt="1"/>
          </p:nvPr>
        </p:nvSpPr>
        <p:spPr>
          <a:xfrm>
            <a:off x="7351941" y="1828798"/>
            <a:ext cx="2194560" cy="663575"/>
          </a:xfrm>
          <a:solidFill>
            <a:schemeClr val="accent1"/>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3" name="Text 3"/>
          <p:cNvSpPr>
            <a:spLocks noGrp="1"/>
          </p:cNvSpPr>
          <p:nvPr>
            <p:ph type="body" sz="quarter" idx="21" hasCustomPrompt="1"/>
          </p:nvPr>
        </p:nvSpPr>
        <p:spPr>
          <a:xfrm>
            <a:off x="5066394"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5066394" y="1828798"/>
            <a:ext cx="219456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2780847"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2780847" y="1828798"/>
            <a:ext cx="219456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219456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Column | Type insightful headline in sentence case | One line</a:t>
            </a:r>
          </a:p>
        </p:txBody>
      </p:sp>
      <p:sp>
        <p:nvSpPr>
          <p:cNvPr id="17" name="Rectangle 16"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4"/>
          </p:nvPr>
        </p:nvSpPr>
        <p:spPr/>
        <p:txBody>
          <a:bodyPr/>
          <a:lstStyle/>
          <a:p>
            <a:fld id="{12D42D05-315F-4CBE-9891-6A33D065FD5C}" type="datetime1">
              <a:rPr lang="en-US" smtClean="0"/>
              <a:t>9/22/22</a:t>
            </a:fld>
            <a:endParaRPr lang="en-US" dirty="0"/>
          </a:p>
        </p:txBody>
      </p:sp>
      <p:sp>
        <p:nvSpPr>
          <p:cNvPr id="5" name="Footer Placeholder 4"/>
          <p:cNvSpPr>
            <a:spLocks noGrp="1"/>
          </p:cNvSpPr>
          <p:nvPr>
            <p:ph type="ftr" sz="quarter" idx="25"/>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2947117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34" name="Text 4"/>
          <p:cNvSpPr>
            <a:spLocks noGrp="1"/>
          </p:cNvSpPr>
          <p:nvPr>
            <p:ph type="body" sz="quarter" idx="22" hasCustomPrompt="1"/>
          </p:nvPr>
        </p:nvSpPr>
        <p:spPr>
          <a:xfrm>
            <a:off x="9079143"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9" name="Header 4"/>
          <p:cNvSpPr>
            <a:spLocks noGrp="1"/>
          </p:cNvSpPr>
          <p:nvPr>
            <p:ph type="body" sz="quarter" idx="17" hasCustomPrompt="1"/>
          </p:nvPr>
        </p:nvSpPr>
        <p:spPr>
          <a:xfrm>
            <a:off x="9079143" y="1828798"/>
            <a:ext cx="2743200" cy="663575"/>
          </a:xfrm>
          <a:solidFill>
            <a:schemeClr val="accent1"/>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3" name="Text 3"/>
          <p:cNvSpPr>
            <a:spLocks noGrp="1"/>
          </p:cNvSpPr>
          <p:nvPr>
            <p:ph type="body" sz="quarter" idx="21" hasCustomPrompt="1"/>
          </p:nvPr>
        </p:nvSpPr>
        <p:spPr>
          <a:xfrm>
            <a:off x="6217862"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6217862" y="1828798"/>
            <a:ext cx="274320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3356581"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3356581" y="1828798"/>
            <a:ext cx="27432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27432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Column | Type insightful headline in sentence case | One line</a:t>
            </a:r>
          </a:p>
        </p:txBody>
      </p:sp>
      <p:sp>
        <p:nvSpPr>
          <p:cNvPr id="15" name="Rectangle 14"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3"/>
          </p:nvPr>
        </p:nvSpPr>
        <p:spPr/>
        <p:txBody>
          <a:bodyPr/>
          <a:lstStyle/>
          <a:p>
            <a:fld id="{5559A049-0620-4B95-B670-4FF3AC2882C7}" type="datetime1">
              <a:rPr lang="en-US" smtClean="0"/>
              <a:t>9/22/22</a:t>
            </a:fld>
            <a:endParaRPr lang="en-US" dirty="0"/>
          </a:p>
        </p:txBody>
      </p:sp>
      <p:sp>
        <p:nvSpPr>
          <p:cNvPr id="5" name="Footer Placeholder 4"/>
          <p:cNvSpPr>
            <a:spLocks noGrp="1"/>
          </p:cNvSpPr>
          <p:nvPr>
            <p:ph type="ftr" sz="quarter" idx="24"/>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5"/>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805682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 Lifestyle 1">
    <p:spTree>
      <p:nvGrpSpPr>
        <p:cNvPr id="1" name=""/>
        <p:cNvGrpSpPr/>
        <p:nvPr/>
      </p:nvGrpSpPr>
      <p:grpSpPr>
        <a:xfrm>
          <a:off x="0" y="0"/>
          <a:ext cx="0" cy="0"/>
          <a:chOff x="0" y="0"/>
          <a:chExt cx="0" cy="0"/>
        </a:xfrm>
      </p:grpSpPr>
      <p:pic>
        <p:nvPicPr>
          <p:cNvPr id="2050" name="Picture 2" descr="C:\Users\cbarthol\Desktop\Charlotte Work\Tools\PPT\Empower\2019 PPT cover images\2-women-running-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9292"/>
            <a:ext cx="12192000" cy="685971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0" y="9292"/>
            <a:ext cx="11092811" cy="6843371"/>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a:xfrm>
            <a:off x="495300" y="4990648"/>
            <a:ext cx="7440011" cy="702582"/>
          </a:xfrm>
        </p:spPr>
        <p:txBody>
          <a:bodyPr/>
          <a:lstStyle>
            <a:lvl1pPr>
              <a:defRPr>
                <a:solidFill>
                  <a:schemeClr val="tx1"/>
                </a:solidFill>
              </a:defRPr>
            </a:lvl1pPr>
          </a:lstStyle>
          <a:p>
            <a:pPr lvl="0"/>
            <a:r>
              <a:rPr lang="en-US" dirty="0"/>
              <a:t>Month DD, YYYY</a:t>
            </a:r>
          </a:p>
        </p:txBody>
      </p:sp>
      <p:sp>
        <p:nvSpPr>
          <p:cNvPr id="31"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7" name="Rectangle 16"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4"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306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33" name="Text 3"/>
          <p:cNvSpPr>
            <a:spLocks noGrp="1"/>
          </p:cNvSpPr>
          <p:nvPr>
            <p:ph type="body" sz="quarter" idx="21" hasCustomPrompt="1"/>
          </p:nvPr>
        </p:nvSpPr>
        <p:spPr>
          <a:xfrm>
            <a:off x="8177285"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8177285" y="1828797"/>
            <a:ext cx="365760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4336293"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4336293" y="1828797"/>
            <a:ext cx="36576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36576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Column | Type insightful headline in sentence case | One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09937CDA-8B98-43AA-B05A-5913C482CDCD}" type="datetime1">
              <a:rPr lang="en-US" smtClean="0"/>
              <a:t>9/22/22</a:t>
            </a:fld>
            <a:endParaRPr lang="en-US" dirty="0"/>
          </a:p>
        </p:txBody>
      </p:sp>
      <p:sp>
        <p:nvSpPr>
          <p:cNvPr id="5" name="Footer Placeholder 4"/>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63289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33" name="Text R"/>
          <p:cNvSpPr>
            <a:spLocks noGrp="1"/>
          </p:cNvSpPr>
          <p:nvPr>
            <p:ph type="body" sz="quarter" idx="21" hasCustomPrompt="1"/>
          </p:nvPr>
        </p:nvSpPr>
        <p:spPr>
          <a:xfrm>
            <a:off x="6313712" y="2492372"/>
            <a:ext cx="54864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R"/>
          <p:cNvSpPr>
            <a:spLocks noGrp="1"/>
          </p:cNvSpPr>
          <p:nvPr>
            <p:ph type="body" sz="quarter" idx="16" hasCustomPrompt="1"/>
          </p:nvPr>
        </p:nvSpPr>
        <p:spPr>
          <a:xfrm>
            <a:off x="6313712" y="1828797"/>
            <a:ext cx="54864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L"/>
          <p:cNvSpPr>
            <a:spLocks noGrp="1"/>
          </p:cNvSpPr>
          <p:nvPr>
            <p:ph type="body" sz="quarter" idx="19" hasCustomPrompt="1"/>
          </p:nvPr>
        </p:nvSpPr>
        <p:spPr>
          <a:xfrm>
            <a:off x="495299" y="2492372"/>
            <a:ext cx="54864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L"/>
          <p:cNvSpPr>
            <a:spLocks noGrp="1"/>
          </p:cNvSpPr>
          <p:nvPr>
            <p:ph type="body" sz="quarter" idx="14" hasCustomPrompt="1"/>
          </p:nvPr>
        </p:nvSpPr>
        <p:spPr>
          <a:xfrm>
            <a:off x="495299" y="1828800"/>
            <a:ext cx="54864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11" name="Rectangle 1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2" name="Rectangle 1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9DAF7A56-DD4B-4C53-B9DB-D08EC1B7A10D}" type="datetime1">
              <a:rPr lang="en-US" smtClean="0"/>
              <a:t>9/22/22</a:t>
            </a:fld>
            <a:endParaRPr lang="en-US" dirty="0"/>
          </a:p>
        </p:txBody>
      </p:sp>
      <p:sp>
        <p:nvSpPr>
          <p:cNvPr id="5" name="Footer Placeholder 4"/>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4151881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15" name="Picture L"/>
          <p:cNvSpPr>
            <a:spLocks noGrp="1"/>
          </p:cNvSpPr>
          <p:nvPr>
            <p:ph type="pic" sz="quarter" idx="23"/>
          </p:nvPr>
        </p:nvSpPr>
        <p:spPr>
          <a:xfrm>
            <a:off x="524328" y="1828800"/>
            <a:ext cx="5571671"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7" name="Picture R"/>
          <p:cNvSpPr>
            <a:spLocks noGrp="1"/>
          </p:cNvSpPr>
          <p:nvPr>
            <p:ph type="pic" sz="quarter" idx="25"/>
          </p:nvPr>
        </p:nvSpPr>
        <p:spPr>
          <a:xfrm>
            <a:off x="6096000" y="1828800"/>
            <a:ext cx="5715000"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Text L"/>
          <p:cNvSpPr>
            <a:spLocks noGrp="1"/>
          </p:cNvSpPr>
          <p:nvPr>
            <p:ph type="body" sz="quarter" idx="24" hasCustomPrompt="1"/>
          </p:nvPr>
        </p:nvSpPr>
        <p:spPr>
          <a:xfrm>
            <a:off x="2510971" y="4470400"/>
            <a:ext cx="3585028" cy="1435100"/>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8" name="Text R"/>
          <p:cNvSpPr>
            <a:spLocks noGrp="1"/>
          </p:cNvSpPr>
          <p:nvPr>
            <p:ph type="body" sz="quarter" idx="26" hasCustomPrompt="1"/>
          </p:nvPr>
        </p:nvSpPr>
        <p:spPr>
          <a:xfrm>
            <a:off x="8226552" y="4470400"/>
            <a:ext cx="3584448" cy="1435100"/>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2 Photo | Type insightful headline in sentence case | One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7"/>
          </p:nvPr>
        </p:nvSpPr>
        <p:spPr/>
        <p:txBody>
          <a:bodyPr/>
          <a:lstStyle/>
          <a:p>
            <a:fld id="{0DB3E303-26EF-4168-B59F-7A10DF0110A8}" type="datetime1">
              <a:rPr lang="en-US" smtClean="0"/>
              <a:t>9/22/22</a:t>
            </a:fld>
            <a:endParaRPr lang="en-US" dirty="0"/>
          </a:p>
        </p:txBody>
      </p:sp>
      <p:sp>
        <p:nvSpPr>
          <p:cNvPr id="5" name="Footer Placeholder 4"/>
          <p:cNvSpPr>
            <a:spLocks noGrp="1"/>
          </p:cNvSpPr>
          <p:nvPr>
            <p:ph type="ftr" sz="quarter" idx="28"/>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p:cNvSpPr>
            <a:spLocks noGrp="1"/>
          </p:cNvSpPr>
          <p:nvPr>
            <p:ph type="sldNum" sz="quarter" idx="29"/>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9243941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17" name="Picture 3"/>
          <p:cNvSpPr>
            <a:spLocks noGrp="1"/>
          </p:cNvSpPr>
          <p:nvPr>
            <p:ph type="pic" sz="quarter" idx="25"/>
          </p:nvPr>
        </p:nvSpPr>
        <p:spPr>
          <a:xfrm>
            <a:off x="8067405" y="1835374"/>
            <a:ext cx="3776472"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8" name="Text 3"/>
          <p:cNvSpPr>
            <a:spLocks noGrp="1"/>
          </p:cNvSpPr>
          <p:nvPr>
            <p:ph type="body" sz="quarter" idx="26" hasCustomPrompt="1"/>
          </p:nvPr>
        </p:nvSpPr>
        <p:spPr>
          <a:xfrm>
            <a:off x="9766519" y="3873724"/>
            <a:ext cx="2077358" cy="2031776"/>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5" name="Picture 2"/>
          <p:cNvSpPr>
            <a:spLocks noGrp="1"/>
          </p:cNvSpPr>
          <p:nvPr>
            <p:ph type="pic" sz="quarter" idx="23"/>
          </p:nvPr>
        </p:nvSpPr>
        <p:spPr>
          <a:xfrm>
            <a:off x="4286398" y="1828800"/>
            <a:ext cx="3776472"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Text  2"/>
          <p:cNvSpPr>
            <a:spLocks noGrp="1"/>
          </p:cNvSpPr>
          <p:nvPr>
            <p:ph type="body" sz="quarter" idx="24" hasCustomPrompt="1"/>
          </p:nvPr>
        </p:nvSpPr>
        <p:spPr>
          <a:xfrm>
            <a:off x="5985512" y="3873724"/>
            <a:ext cx="2077358" cy="2031776"/>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9" name="Picture 1"/>
          <p:cNvSpPr>
            <a:spLocks noGrp="1"/>
          </p:cNvSpPr>
          <p:nvPr>
            <p:ph type="pic" sz="quarter" idx="22"/>
          </p:nvPr>
        </p:nvSpPr>
        <p:spPr>
          <a:xfrm>
            <a:off x="514351" y="1828800"/>
            <a:ext cx="3776472"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8" name="Text 1"/>
          <p:cNvSpPr>
            <a:spLocks noGrp="1"/>
          </p:cNvSpPr>
          <p:nvPr>
            <p:ph type="body" sz="quarter" idx="14" hasCustomPrompt="1"/>
          </p:nvPr>
        </p:nvSpPr>
        <p:spPr>
          <a:xfrm>
            <a:off x="2204321" y="3873724"/>
            <a:ext cx="2077358" cy="2031776"/>
          </a:xfrm>
          <a:solidFill>
            <a:schemeClr val="tx1"/>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Photo | Type insightful headline in sentence case | One line</a:t>
            </a:r>
          </a:p>
        </p:txBody>
      </p:sp>
      <p:sp>
        <p:nvSpPr>
          <p:cNvPr id="19" name="Rectangle 18"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1" name="Rectangle 20"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7"/>
          </p:nvPr>
        </p:nvSpPr>
        <p:spPr/>
        <p:txBody>
          <a:bodyPr/>
          <a:lstStyle/>
          <a:p>
            <a:fld id="{F96D78F0-CBBC-4866-B311-48568D82837E}" type="datetime1">
              <a:rPr lang="en-US" smtClean="0"/>
              <a:t>9/22/22</a:t>
            </a:fld>
            <a:endParaRPr lang="en-US" dirty="0"/>
          </a:p>
        </p:txBody>
      </p:sp>
      <p:sp>
        <p:nvSpPr>
          <p:cNvPr id="5" name="Footer Placeholder 4"/>
          <p:cNvSpPr>
            <a:spLocks noGrp="1"/>
          </p:cNvSpPr>
          <p:nvPr>
            <p:ph type="ftr" sz="quarter" idx="28"/>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p:cNvSpPr>
            <a:spLocks noGrp="1"/>
          </p:cNvSpPr>
          <p:nvPr>
            <p:ph type="sldNum" sz="quarter" idx="29"/>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814103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13" name="Image 4"/>
          <p:cNvSpPr>
            <a:spLocks noGrp="1"/>
          </p:cNvSpPr>
          <p:nvPr>
            <p:ph type="pic" sz="quarter" idx="27"/>
          </p:nvPr>
        </p:nvSpPr>
        <p:spPr>
          <a:xfrm>
            <a:off x="8977313" y="1826530"/>
            <a:ext cx="2833688"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4" name="Header 4"/>
          <p:cNvSpPr>
            <a:spLocks noGrp="1"/>
          </p:cNvSpPr>
          <p:nvPr>
            <p:ph type="body" sz="quarter" idx="28" hasCustomPrompt="1"/>
          </p:nvPr>
        </p:nvSpPr>
        <p:spPr>
          <a:xfrm>
            <a:off x="10349593" y="2971800"/>
            <a:ext cx="1461407" cy="1439408"/>
          </a:xfrm>
          <a:solidFill>
            <a:srgbClr val="A22B38"/>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17" name="Image 3"/>
          <p:cNvSpPr>
            <a:spLocks noGrp="1"/>
          </p:cNvSpPr>
          <p:nvPr>
            <p:ph type="pic" sz="quarter" idx="25"/>
          </p:nvPr>
        </p:nvSpPr>
        <p:spPr>
          <a:xfrm>
            <a:off x="6157912" y="1826530"/>
            <a:ext cx="2821781"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8" name="Header 3"/>
          <p:cNvSpPr>
            <a:spLocks noGrp="1"/>
          </p:cNvSpPr>
          <p:nvPr>
            <p:ph type="body" sz="quarter" idx="26" hasCustomPrompt="1"/>
          </p:nvPr>
        </p:nvSpPr>
        <p:spPr>
          <a:xfrm>
            <a:off x="7518285" y="2971800"/>
            <a:ext cx="1461407" cy="1439408"/>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15" name="Image 2"/>
          <p:cNvSpPr>
            <a:spLocks noGrp="1"/>
          </p:cNvSpPr>
          <p:nvPr>
            <p:ph type="pic" sz="quarter" idx="23"/>
          </p:nvPr>
        </p:nvSpPr>
        <p:spPr>
          <a:xfrm>
            <a:off x="3333751" y="1828800"/>
            <a:ext cx="2824162"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Header 2"/>
          <p:cNvSpPr>
            <a:spLocks noGrp="1"/>
          </p:cNvSpPr>
          <p:nvPr>
            <p:ph type="body" sz="quarter" idx="24" hasCustomPrompt="1"/>
          </p:nvPr>
        </p:nvSpPr>
        <p:spPr>
          <a:xfrm>
            <a:off x="4696505" y="2971800"/>
            <a:ext cx="1461407" cy="1439408"/>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9" name="Image 1"/>
          <p:cNvSpPr>
            <a:spLocks noGrp="1"/>
          </p:cNvSpPr>
          <p:nvPr>
            <p:ph type="pic" sz="quarter" idx="22"/>
          </p:nvPr>
        </p:nvSpPr>
        <p:spPr>
          <a:xfrm>
            <a:off x="514350" y="1828800"/>
            <a:ext cx="2819400"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8" name="Header 1"/>
          <p:cNvSpPr>
            <a:spLocks noGrp="1"/>
          </p:cNvSpPr>
          <p:nvPr>
            <p:ph type="body" sz="quarter" idx="14" hasCustomPrompt="1"/>
          </p:nvPr>
        </p:nvSpPr>
        <p:spPr>
          <a:xfrm>
            <a:off x="1872342" y="2971800"/>
            <a:ext cx="1461407" cy="1439408"/>
          </a:xfrm>
          <a:solidFill>
            <a:schemeClr val="tx1"/>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Photo | Type insightful headline in sentence case | One line</a:t>
            </a:r>
          </a:p>
        </p:txBody>
      </p:sp>
      <p:sp>
        <p:nvSpPr>
          <p:cNvPr id="21" name="Rectangle 2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3" name="Rectangle 2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4" name="Rectangle 2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9"/>
          </p:nvPr>
        </p:nvSpPr>
        <p:spPr/>
        <p:txBody>
          <a:bodyPr/>
          <a:lstStyle/>
          <a:p>
            <a:fld id="{84CCC7BF-C3F2-47F5-AEEE-5B6BE81AB706}" type="datetime1">
              <a:rPr lang="en-US" smtClean="0"/>
              <a:t>9/22/22</a:t>
            </a:fld>
            <a:endParaRPr lang="en-US" dirty="0"/>
          </a:p>
        </p:txBody>
      </p:sp>
      <p:sp>
        <p:nvSpPr>
          <p:cNvPr id="5" name="Footer Placeholder 4"/>
          <p:cNvSpPr>
            <a:spLocks noGrp="1"/>
          </p:cNvSpPr>
          <p:nvPr>
            <p:ph type="ftr" sz="quarter" idx="30"/>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p:cNvSpPr>
            <a:spLocks noGrp="1"/>
          </p:cNvSpPr>
          <p:nvPr>
            <p:ph type="sldNum" sz="quarter" idx="31"/>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806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19" name="Image 5"/>
          <p:cNvSpPr>
            <a:spLocks noGrp="1"/>
          </p:cNvSpPr>
          <p:nvPr>
            <p:ph type="pic" sz="quarter" idx="29"/>
          </p:nvPr>
        </p:nvSpPr>
        <p:spPr>
          <a:xfrm>
            <a:off x="9565441"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20" name="Header 5"/>
          <p:cNvSpPr>
            <a:spLocks noGrp="1"/>
          </p:cNvSpPr>
          <p:nvPr>
            <p:ph type="body" sz="quarter" idx="30" hasCustomPrompt="1"/>
          </p:nvPr>
        </p:nvSpPr>
        <p:spPr>
          <a:xfrm>
            <a:off x="10662103" y="2700789"/>
            <a:ext cx="1116693" cy="1099883"/>
          </a:xfrm>
          <a:solidFill>
            <a:srgbClr val="A22B38"/>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3" name="Image 4"/>
          <p:cNvSpPr>
            <a:spLocks noGrp="1"/>
          </p:cNvSpPr>
          <p:nvPr>
            <p:ph type="pic" sz="quarter" idx="27"/>
          </p:nvPr>
        </p:nvSpPr>
        <p:spPr>
          <a:xfrm>
            <a:off x="7302668"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4" name="Header 4"/>
          <p:cNvSpPr>
            <a:spLocks noGrp="1"/>
          </p:cNvSpPr>
          <p:nvPr>
            <p:ph type="body" sz="quarter" idx="28" hasCustomPrompt="1"/>
          </p:nvPr>
        </p:nvSpPr>
        <p:spPr>
          <a:xfrm>
            <a:off x="8426255" y="2700789"/>
            <a:ext cx="1116693" cy="1099883"/>
          </a:xfrm>
          <a:solidFill>
            <a:schemeClr val="accent1"/>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7" name="Image 3"/>
          <p:cNvSpPr>
            <a:spLocks noGrp="1"/>
          </p:cNvSpPr>
          <p:nvPr>
            <p:ph type="pic" sz="quarter" idx="25"/>
          </p:nvPr>
        </p:nvSpPr>
        <p:spPr>
          <a:xfrm>
            <a:off x="5039895" y="1826531"/>
            <a:ext cx="2240280" cy="1974141"/>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8" name="Header 3"/>
          <p:cNvSpPr>
            <a:spLocks noGrp="1"/>
          </p:cNvSpPr>
          <p:nvPr>
            <p:ph type="body" sz="quarter" idx="26" hasCustomPrompt="1"/>
          </p:nvPr>
        </p:nvSpPr>
        <p:spPr>
          <a:xfrm>
            <a:off x="6163482" y="2700789"/>
            <a:ext cx="1116693" cy="1099883"/>
          </a:xfrm>
          <a:solidFill>
            <a:schemeClr val="accent4"/>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5" name="Image 2"/>
          <p:cNvSpPr>
            <a:spLocks noGrp="1"/>
          </p:cNvSpPr>
          <p:nvPr>
            <p:ph type="pic" sz="quarter" idx="23"/>
          </p:nvPr>
        </p:nvSpPr>
        <p:spPr>
          <a:xfrm>
            <a:off x="2777122"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Header 2"/>
          <p:cNvSpPr>
            <a:spLocks noGrp="1"/>
          </p:cNvSpPr>
          <p:nvPr>
            <p:ph type="body" sz="quarter" idx="24" hasCustomPrompt="1"/>
          </p:nvPr>
        </p:nvSpPr>
        <p:spPr>
          <a:xfrm>
            <a:off x="3900709" y="2700789"/>
            <a:ext cx="1116693" cy="1099883"/>
          </a:xfrm>
          <a:solidFill>
            <a:schemeClr val="accent2"/>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9" name="Image 1"/>
          <p:cNvSpPr>
            <a:spLocks noGrp="1"/>
          </p:cNvSpPr>
          <p:nvPr>
            <p:ph type="pic" sz="quarter" idx="22"/>
          </p:nvPr>
        </p:nvSpPr>
        <p:spPr>
          <a:xfrm>
            <a:off x="514349"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8" name="Header 1"/>
          <p:cNvSpPr>
            <a:spLocks noGrp="1"/>
          </p:cNvSpPr>
          <p:nvPr>
            <p:ph type="body" sz="quarter" idx="14" hasCustomPrompt="1"/>
          </p:nvPr>
        </p:nvSpPr>
        <p:spPr>
          <a:xfrm>
            <a:off x="1637936" y="2700789"/>
            <a:ext cx="1116693" cy="1099883"/>
          </a:xfrm>
          <a:solidFill>
            <a:schemeClr val="tx1"/>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Photo | Type insightful headline in sentence case | One line</a:t>
            </a:r>
          </a:p>
        </p:txBody>
      </p:sp>
      <p:sp>
        <p:nvSpPr>
          <p:cNvPr id="23" name="Rectangle 2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4" name="Rectangle 2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5" name="Rectangle 2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6" name="Rectangle 2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31"/>
          </p:nvPr>
        </p:nvSpPr>
        <p:spPr/>
        <p:txBody>
          <a:bodyPr/>
          <a:lstStyle/>
          <a:p>
            <a:fld id="{4627412A-143D-47A5-B380-3FDF5A161129}" type="datetime1">
              <a:rPr lang="en-US" smtClean="0"/>
              <a:t>9/22/22</a:t>
            </a:fld>
            <a:endParaRPr lang="en-US" dirty="0"/>
          </a:p>
        </p:txBody>
      </p:sp>
      <p:sp>
        <p:nvSpPr>
          <p:cNvPr id="5" name="Footer Placeholder 4"/>
          <p:cNvSpPr>
            <a:spLocks noGrp="1"/>
          </p:cNvSpPr>
          <p:nvPr>
            <p:ph type="ftr" sz="quarter" idx="32"/>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p:cNvSpPr>
            <a:spLocks noGrp="1"/>
          </p:cNvSpPr>
          <p:nvPr>
            <p:ph type="sldNum" sz="quarter" idx="33"/>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0391184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0" name="Text 5"/>
          <p:cNvSpPr>
            <a:spLocks noGrp="1"/>
          </p:cNvSpPr>
          <p:nvPr>
            <p:ph type="body" sz="quarter" idx="23" hasCustomPrompt="1"/>
          </p:nvPr>
        </p:nvSpPr>
        <p:spPr>
          <a:xfrm>
            <a:off x="9637486"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30" name="Header 5"/>
          <p:cNvSpPr>
            <a:spLocks noGrp="1"/>
          </p:cNvSpPr>
          <p:nvPr>
            <p:ph type="body" sz="quarter" idx="18" hasCustomPrompt="1"/>
          </p:nvPr>
        </p:nvSpPr>
        <p:spPr>
          <a:xfrm>
            <a:off x="9637486" y="1828798"/>
            <a:ext cx="2194560" cy="1970316"/>
          </a:xfrm>
          <a:solidFill>
            <a:srgbClr val="A22B38"/>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9" name="Text 4"/>
          <p:cNvSpPr>
            <a:spLocks noGrp="1"/>
          </p:cNvSpPr>
          <p:nvPr>
            <p:ph type="body" sz="quarter" idx="22" hasCustomPrompt="1"/>
          </p:nvPr>
        </p:nvSpPr>
        <p:spPr>
          <a:xfrm>
            <a:off x="7351941"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9" name="Header 4"/>
          <p:cNvSpPr>
            <a:spLocks noGrp="1"/>
          </p:cNvSpPr>
          <p:nvPr>
            <p:ph type="body" sz="quarter" idx="17" hasCustomPrompt="1"/>
          </p:nvPr>
        </p:nvSpPr>
        <p:spPr>
          <a:xfrm>
            <a:off x="7351941" y="1828798"/>
            <a:ext cx="2194560" cy="1970316"/>
          </a:xfrm>
          <a:solidFill>
            <a:schemeClr val="accent1"/>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8" name="Text 3"/>
          <p:cNvSpPr>
            <a:spLocks noGrp="1"/>
          </p:cNvSpPr>
          <p:nvPr>
            <p:ph type="body" sz="quarter" idx="21" hasCustomPrompt="1"/>
          </p:nvPr>
        </p:nvSpPr>
        <p:spPr>
          <a:xfrm>
            <a:off x="5066394"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8" name="Header 3"/>
          <p:cNvSpPr>
            <a:spLocks noGrp="1"/>
          </p:cNvSpPr>
          <p:nvPr>
            <p:ph type="body" sz="quarter" idx="16" hasCustomPrompt="1"/>
          </p:nvPr>
        </p:nvSpPr>
        <p:spPr>
          <a:xfrm>
            <a:off x="5066394" y="1828798"/>
            <a:ext cx="2194560" cy="1970316"/>
          </a:xfrm>
          <a:solidFill>
            <a:schemeClr val="accent4"/>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7" name="Text 2"/>
          <p:cNvSpPr>
            <a:spLocks noGrp="1"/>
          </p:cNvSpPr>
          <p:nvPr>
            <p:ph type="body" sz="quarter" idx="20" hasCustomPrompt="1"/>
          </p:nvPr>
        </p:nvSpPr>
        <p:spPr>
          <a:xfrm>
            <a:off x="2780844" y="3799114"/>
            <a:ext cx="2194563"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7" name="Header 2"/>
          <p:cNvSpPr>
            <a:spLocks noGrp="1"/>
          </p:cNvSpPr>
          <p:nvPr>
            <p:ph type="body" sz="quarter" idx="15" hasCustomPrompt="1"/>
          </p:nvPr>
        </p:nvSpPr>
        <p:spPr>
          <a:xfrm>
            <a:off x="2780847" y="1828798"/>
            <a:ext cx="2194560" cy="1970316"/>
          </a:xfrm>
          <a:solidFill>
            <a:schemeClr val="accent2"/>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31" name="Text 1"/>
          <p:cNvSpPr>
            <a:spLocks noGrp="1"/>
          </p:cNvSpPr>
          <p:nvPr>
            <p:ph type="body" sz="quarter" idx="19" hasCustomPrompt="1"/>
          </p:nvPr>
        </p:nvSpPr>
        <p:spPr>
          <a:xfrm>
            <a:off x="495300"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8" name="Header 1"/>
          <p:cNvSpPr>
            <a:spLocks noGrp="1"/>
          </p:cNvSpPr>
          <p:nvPr>
            <p:ph type="body" sz="quarter" idx="14" hasCustomPrompt="1"/>
          </p:nvPr>
        </p:nvSpPr>
        <p:spPr>
          <a:xfrm>
            <a:off x="495300" y="1828797"/>
            <a:ext cx="2194560" cy="1970316"/>
          </a:xfrm>
          <a:solidFill>
            <a:schemeClr val="tx2"/>
          </a:solidFill>
        </p:spPr>
        <p:txBody>
          <a:bodyPr lIns="137160" tIns="45720" rIns="137160" bIns="45720" anchor="ctr"/>
          <a:lstStyle>
            <a:lvl1pPr marL="171450" indent="-1714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Column icon | Type insightful headline in sentence case | 1 line</a:t>
            </a:r>
          </a:p>
        </p:txBody>
      </p:sp>
      <p:sp>
        <p:nvSpPr>
          <p:cNvPr id="21" name="Rectangle 2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3" name="Rectangle 2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4" name="Rectangle 2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4"/>
          </p:nvPr>
        </p:nvSpPr>
        <p:spPr/>
        <p:txBody>
          <a:bodyPr/>
          <a:lstStyle/>
          <a:p>
            <a:fld id="{5BB7F529-D531-4B00-935F-6FAE4D8C8E7A}" type="datetime1">
              <a:rPr lang="en-US" smtClean="0"/>
              <a:t>9/22/22</a:t>
            </a:fld>
            <a:endParaRPr lang="en-US" dirty="0"/>
          </a:p>
        </p:txBody>
      </p:sp>
      <p:sp>
        <p:nvSpPr>
          <p:cNvPr id="5" name="Footer Placeholder 4"/>
          <p:cNvSpPr>
            <a:spLocks noGrp="1"/>
          </p:cNvSpPr>
          <p:nvPr>
            <p:ph type="ftr" sz="quarter" idx="25"/>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334399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6" name="Text 3"/>
          <p:cNvSpPr>
            <a:spLocks noGrp="1"/>
          </p:cNvSpPr>
          <p:nvPr>
            <p:ph type="body" sz="quarter" idx="20" hasCustomPrompt="1"/>
          </p:nvPr>
        </p:nvSpPr>
        <p:spPr>
          <a:xfrm>
            <a:off x="2318204" y="4624161"/>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9" name="Header 3"/>
          <p:cNvSpPr>
            <a:spLocks noGrp="1"/>
          </p:cNvSpPr>
          <p:nvPr>
            <p:ph type="body" sz="quarter" idx="17" hasCustomPrompt="1"/>
          </p:nvPr>
        </p:nvSpPr>
        <p:spPr>
          <a:xfrm>
            <a:off x="495300" y="4586060"/>
            <a:ext cx="1697450" cy="1307592"/>
          </a:xfrm>
          <a:solidFill>
            <a:schemeClr val="accent4"/>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5" name="Text 2"/>
          <p:cNvSpPr>
            <a:spLocks noGrp="1"/>
          </p:cNvSpPr>
          <p:nvPr>
            <p:ph type="body" sz="quarter" idx="19" hasCustomPrompt="1"/>
          </p:nvPr>
        </p:nvSpPr>
        <p:spPr>
          <a:xfrm>
            <a:off x="2318204" y="3242808"/>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8" name="Header 2"/>
          <p:cNvSpPr>
            <a:spLocks noGrp="1"/>
          </p:cNvSpPr>
          <p:nvPr>
            <p:ph type="body" sz="quarter" idx="16" hasCustomPrompt="1"/>
          </p:nvPr>
        </p:nvSpPr>
        <p:spPr>
          <a:xfrm>
            <a:off x="495300" y="3223758"/>
            <a:ext cx="1697450" cy="1307592"/>
          </a:xfrm>
          <a:solidFill>
            <a:schemeClr val="accent2"/>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9" name="Text 1"/>
          <p:cNvSpPr>
            <a:spLocks noGrp="1"/>
          </p:cNvSpPr>
          <p:nvPr>
            <p:ph type="body" sz="quarter" idx="18" hasCustomPrompt="1"/>
          </p:nvPr>
        </p:nvSpPr>
        <p:spPr>
          <a:xfrm>
            <a:off x="2318204" y="1861456"/>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8" name="Header 1"/>
          <p:cNvSpPr>
            <a:spLocks noGrp="1"/>
          </p:cNvSpPr>
          <p:nvPr>
            <p:ph type="body" sz="quarter" idx="14" hasCustomPrompt="1"/>
          </p:nvPr>
        </p:nvSpPr>
        <p:spPr>
          <a:xfrm>
            <a:off x="495300" y="1861456"/>
            <a:ext cx="1697450" cy="1307592"/>
          </a:xfrm>
          <a:solidFill>
            <a:schemeClr val="tx2"/>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row icon | Type insightful headline in sentence case | 1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1"/>
          </p:nvPr>
        </p:nvSpPr>
        <p:spPr/>
        <p:txBody>
          <a:bodyPr/>
          <a:lstStyle/>
          <a:p>
            <a:fld id="{B147A653-C30C-401B-B1C8-16CD77836741}" type="datetime1">
              <a:rPr lang="en-US" smtClean="0"/>
              <a:t>9/22/22</a:t>
            </a:fld>
            <a:endParaRPr lang="en-US" dirty="0"/>
          </a:p>
        </p:txBody>
      </p:sp>
      <p:sp>
        <p:nvSpPr>
          <p:cNvPr id="5" name="Footer Placeholder 4"/>
          <p:cNvSpPr>
            <a:spLocks noGrp="1"/>
          </p:cNvSpPr>
          <p:nvPr>
            <p:ph type="ftr" sz="quarter" idx="22"/>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p:cNvSpPr>
            <a:spLocks noGrp="1"/>
          </p:cNvSpPr>
          <p:nvPr>
            <p:ph type="sldNum" sz="quarter" idx="23"/>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1252915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14" name="Text 4"/>
          <p:cNvSpPr>
            <a:spLocks noGrp="1"/>
          </p:cNvSpPr>
          <p:nvPr>
            <p:ph type="body" sz="quarter" idx="22" hasCustomPrompt="1"/>
          </p:nvPr>
        </p:nvSpPr>
        <p:spPr>
          <a:xfrm>
            <a:off x="2283278" y="4940406"/>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Header 4"/>
          <p:cNvSpPr>
            <a:spLocks noGrp="1"/>
          </p:cNvSpPr>
          <p:nvPr>
            <p:ph type="body" sz="quarter" idx="21" hasCustomPrompt="1"/>
          </p:nvPr>
        </p:nvSpPr>
        <p:spPr>
          <a:xfrm>
            <a:off x="495300" y="4940802"/>
            <a:ext cx="1700784" cy="987552"/>
          </a:xfrm>
          <a:solidFill>
            <a:schemeClr val="accent1"/>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6" name="Text 3"/>
          <p:cNvSpPr>
            <a:spLocks noGrp="1"/>
          </p:cNvSpPr>
          <p:nvPr>
            <p:ph type="body" sz="quarter" idx="20" hasCustomPrompt="1"/>
          </p:nvPr>
        </p:nvSpPr>
        <p:spPr>
          <a:xfrm>
            <a:off x="2283278" y="3914354"/>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9" name="Header 3"/>
          <p:cNvSpPr>
            <a:spLocks noGrp="1"/>
          </p:cNvSpPr>
          <p:nvPr>
            <p:ph type="body" sz="quarter" idx="17" hasCustomPrompt="1"/>
          </p:nvPr>
        </p:nvSpPr>
        <p:spPr>
          <a:xfrm>
            <a:off x="495300" y="3914354"/>
            <a:ext cx="1700784" cy="987552"/>
          </a:xfrm>
          <a:solidFill>
            <a:schemeClr val="accent4"/>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5" name="Text 2"/>
          <p:cNvSpPr>
            <a:spLocks noGrp="1"/>
          </p:cNvSpPr>
          <p:nvPr>
            <p:ph type="body" sz="quarter" idx="19" hasCustomPrompt="1"/>
          </p:nvPr>
        </p:nvSpPr>
        <p:spPr>
          <a:xfrm>
            <a:off x="2279650" y="2888302"/>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8" name="Header 2"/>
          <p:cNvSpPr>
            <a:spLocks noGrp="1"/>
          </p:cNvSpPr>
          <p:nvPr>
            <p:ph type="body" sz="quarter" idx="16" hasCustomPrompt="1"/>
          </p:nvPr>
        </p:nvSpPr>
        <p:spPr>
          <a:xfrm>
            <a:off x="495300" y="2887905"/>
            <a:ext cx="1700784" cy="987552"/>
          </a:xfrm>
          <a:solidFill>
            <a:schemeClr val="accent2"/>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9" name="Text 1"/>
          <p:cNvSpPr>
            <a:spLocks noGrp="1"/>
          </p:cNvSpPr>
          <p:nvPr>
            <p:ph type="body" sz="quarter" idx="18" hasCustomPrompt="1"/>
          </p:nvPr>
        </p:nvSpPr>
        <p:spPr>
          <a:xfrm>
            <a:off x="2279650" y="1861456"/>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8" name="Header 1"/>
          <p:cNvSpPr>
            <a:spLocks noGrp="1"/>
          </p:cNvSpPr>
          <p:nvPr>
            <p:ph type="body" sz="quarter" idx="14" hasCustomPrompt="1"/>
          </p:nvPr>
        </p:nvSpPr>
        <p:spPr>
          <a:xfrm>
            <a:off x="495300" y="1861456"/>
            <a:ext cx="1700784" cy="987552"/>
          </a:xfrm>
          <a:solidFill>
            <a:schemeClr val="tx2"/>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row icon | Type insightful headline in sentence case | 1 line</a:t>
            </a:r>
          </a:p>
        </p:txBody>
      </p:sp>
      <p:sp>
        <p:nvSpPr>
          <p:cNvPr id="16" name="Rectangle 15"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3"/>
          </p:nvPr>
        </p:nvSpPr>
        <p:spPr/>
        <p:txBody>
          <a:bodyPr/>
          <a:lstStyle/>
          <a:p>
            <a:fld id="{E4489A75-66BB-46DC-ACA9-50A57207FD08}" type="datetime1">
              <a:rPr lang="en-US" smtClean="0"/>
              <a:t>9/22/22</a:t>
            </a:fld>
            <a:endParaRPr lang="en-US" dirty="0"/>
          </a:p>
        </p:txBody>
      </p:sp>
      <p:sp>
        <p:nvSpPr>
          <p:cNvPr id="5" name="Footer Placeholder 4"/>
          <p:cNvSpPr>
            <a:spLocks noGrp="1"/>
          </p:cNvSpPr>
          <p:nvPr>
            <p:ph type="ftr" sz="quarter" idx="24"/>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p:cNvSpPr>
            <a:spLocks noGrp="1"/>
          </p:cNvSpPr>
          <p:nvPr>
            <p:ph type="sldNum" sz="quarter" idx="25"/>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8813401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16" name="Text 5"/>
          <p:cNvSpPr>
            <a:spLocks noGrp="1"/>
          </p:cNvSpPr>
          <p:nvPr>
            <p:ph type="body" sz="quarter" idx="24" hasCustomPrompt="1"/>
          </p:nvPr>
        </p:nvSpPr>
        <p:spPr>
          <a:xfrm>
            <a:off x="1632857" y="5133905"/>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15" name="Header 5"/>
          <p:cNvSpPr>
            <a:spLocks noGrp="1"/>
          </p:cNvSpPr>
          <p:nvPr>
            <p:ph type="body" sz="quarter" idx="23" hasCustomPrompt="1"/>
          </p:nvPr>
        </p:nvSpPr>
        <p:spPr>
          <a:xfrm>
            <a:off x="495300" y="5143150"/>
            <a:ext cx="1050471" cy="768096"/>
          </a:xfrm>
          <a:solidFill>
            <a:srgbClr val="A22B38"/>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14" name="Text 4"/>
          <p:cNvSpPr>
            <a:spLocks noGrp="1"/>
          </p:cNvSpPr>
          <p:nvPr>
            <p:ph type="body" sz="quarter" idx="22" hasCustomPrompt="1"/>
          </p:nvPr>
        </p:nvSpPr>
        <p:spPr>
          <a:xfrm>
            <a:off x="1629229" y="4315792"/>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13" name="Header 4"/>
          <p:cNvSpPr>
            <a:spLocks noGrp="1"/>
          </p:cNvSpPr>
          <p:nvPr>
            <p:ph type="body" sz="quarter" idx="21" hasCustomPrompt="1"/>
          </p:nvPr>
        </p:nvSpPr>
        <p:spPr>
          <a:xfrm>
            <a:off x="495300" y="4322728"/>
            <a:ext cx="1050471" cy="768096"/>
          </a:xfrm>
          <a:solidFill>
            <a:schemeClr val="accent1"/>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26" name="Text 3"/>
          <p:cNvSpPr>
            <a:spLocks noGrp="1"/>
          </p:cNvSpPr>
          <p:nvPr>
            <p:ph type="body" sz="quarter" idx="20" hasCustomPrompt="1"/>
          </p:nvPr>
        </p:nvSpPr>
        <p:spPr>
          <a:xfrm>
            <a:off x="1632857" y="3497680"/>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29" name="Header 3"/>
          <p:cNvSpPr>
            <a:spLocks noGrp="1"/>
          </p:cNvSpPr>
          <p:nvPr>
            <p:ph type="body" sz="quarter" idx="17" hasCustomPrompt="1"/>
          </p:nvPr>
        </p:nvSpPr>
        <p:spPr>
          <a:xfrm>
            <a:off x="495300" y="3502304"/>
            <a:ext cx="1050471" cy="768096"/>
          </a:xfrm>
          <a:solidFill>
            <a:schemeClr val="accent4"/>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25" name="Text 2"/>
          <p:cNvSpPr>
            <a:spLocks noGrp="1"/>
          </p:cNvSpPr>
          <p:nvPr>
            <p:ph type="body" sz="quarter" idx="19" hasCustomPrompt="1"/>
          </p:nvPr>
        </p:nvSpPr>
        <p:spPr>
          <a:xfrm>
            <a:off x="1632857" y="2679568"/>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28" name="Header 2"/>
          <p:cNvSpPr>
            <a:spLocks noGrp="1"/>
          </p:cNvSpPr>
          <p:nvPr>
            <p:ph type="body" sz="quarter" idx="16" hasCustomPrompt="1"/>
          </p:nvPr>
        </p:nvSpPr>
        <p:spPr>
          <a:xfrm>
            <a:off x="495300" y="2681880"/>
            <a:ext cx="1050471" cy="768096"/>
          </a:xfrm>
          <a:solidFill>
            <a:schemeClr val="accent2"/>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9" name="Text 1"/>
          <p:cNvSpPr>
            <a:spLocks noGrp="1"/>
          </p:cNvSpPr>
          <p:nvPr>
            <p:ph type="body" sz="quarter" idx="18" hasCustomPrompt="1"/>
          </p:nvPr>
        </p:nvSpPr>
        <p:spPr>
          <a:xfrm>
            <a:off x="1629229" y="1861456"/>
            <a:ext cx="10178143" cy="768096"/>
          </a:xfrm>
        </p:spPr>
        <p:txBody>
          <a:bodyPr lIns="137160" tIns="91440" rIns="137160" bIns="91440"/>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8" name="Header 1"/>
          <p:cNvSpPr>
            <a:spLocks noGrp="1"/>
          </p:cNvSpPr>
          <p:nvPr>
            <p:ph type="body" sz="quarter" idx="14" hasCustomPrompt="1"/>
          </p:nvPr>
        </p:nvSpPr>
        <p:spPr>
          <a:xfrm>
            <a:off x="495300" y="1861456"/>
            <a:ext cx="1050471" cy="768096"/>
          </a:xfrm>
          <a:solidFill>
            <a:schemeClr val="tx2"/>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row icon | Type insightful headline in sentence case | 1 line</a:t>
            </a:r>
          </a:p>
        </p:txBody>
      </p:sp>
      <p:sp>
        <p:nvSpPr>
          <p:cNvPr id="18" name="Rectangle 17"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1" name="Rectangle 20"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5"/>
          </p:nvPr>
        </p:nvSpPr>
        <p:spPr/>
        <p:txBody>
          <a:bodyPr/>
          <a:lstStyle/>
          <a:p>
            <a:fld id="{8293799D-22C8-428E-90D7-05A2BF168E65}" type="datetime1">
              <a:rPr lang="en-US" smtClean="0"/>
              <a:t>9/22/22</a:t>
            </a:fld>
            <a:endParaRPr lang="en-US" dirty="0"/>
          </a:p>
        </p:txBody>
      </p:sp>
      <p:sp>
        <p:nvSpPr>
          <p:cNvPr id="5" name="Footer Placeholder 4"/>
          <p:cNvSpPr>
            <a:spLocks noGrp="1"/>
          </p:cNvSpPr>
          <p:nvPr>
            <p:ph type="ftr" sz="quarter" idx="26"/>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p:cNvSpPr>
            <a:spLocks noGrp="1"/>
          </p:cNvSpPr>
          <p:nvPr>
            <p:ph type="sldNum" sz="quarter" idx="27"/>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566646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Clinic 1">
    <p:spTree>
      <p:nvGrpSpPr>
        <p:cNvPr id="1" name=""/>
        <p:cNvGrpSpPr/>
        <p:nvPr/>
      </p:nvGrpSpPr>
      <p:grpSpPr>
        <a:xfrm>
          <a:off x="0" y="0"/>
          <a:ext cx="0" cy="0"/>
          <a:chOff x="0" y="0"/>
          <a:chExt cx="0" cy="0"/>
        </a:xfrm>
      </p:grpSpPr>
      <p:pic>
        <p:nvPicPr>
          <p:cNvPr id="3074" name="Picture 2" descr="C:\Users\cbarthol\Desktop\Charlotte Work\Tools\PPT\Empower\2019 PPT cover images\3-hallway-nurse-doctor-tablet-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flipH="1">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2068629"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4313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11" name="Image Placeholder">
            <a:extLst>
              <a:ext uri="{FF2B5EF4-FFF2-40B4-BE49-F238E27FC236}">
                <a16:creationId xmlns:a16="http://schemas.microsoft.com/office/drawing/2014/main" id="{197EC4EA-E5E8-44D0-9F07-91A93F17A783}"/>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9" name="Text 1"/>
          <p:cNvSpPr>
            <a:spLocks noGrp="1"/>
          </p:cNvSpPr>
          <p:nvPr>
            <p:ph type="body" sz="quarter" idx="18" hasCustomPrompt="1"/>
          </p:nvPr>
        </p:nvSpPr>
        <p:spPr>
          <a:xfrm>
            <a:off x="495299" y="1861456"/>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2"/>
          <p:cNvSpPr>
            <a:spLocks noGrp="1"/>
          </p:cNvSpPr>
          <p:nvPr>
            <p:ph type="body" sz="quarter" idx="19" hasCustomPrompt="1"/>
          </p:nvPr>
        </p:nvSpPr>
        <p:spPr>
          <a:xfrm>
            <a:off x="495299" y="3242808"/>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3"/>
          <p:cNvSpPr>
            <a:spLocks noGrp="1"/>
          </p:cNvSpPr>
          <p:nvPr>
            <p:ph type="body" sz="quarter" idx="20" hasCustomPrompt="1"/>
          </p:nvPr>
        </p:nvSpPr>
        <p:spPr>
          <a:xfrm>
            <a:off x="495299" y="4624161"/>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row w/photo | Type insightful headline in sentence case | 1 line</a:t>
            </a:r>
          </a:p>
        </p:txBody>
      </p:sp>
      <p:sp>
        <p:nvSpPr>
          <p:cNvPr id="12" name="Rectangle 11"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EC6BD337-1505-42B6-839C-B5DAD748D153}" type="datetime1">
              <a:rPr lang="en-US" smtClean="0"/>
              <a:t>9/22/22</a:t>
            </a:fld>
            <a:endParaRPr lang="en-US" dirty="0"/>
          </a:p>
        </p:txBody>
      </p:sp>
      <p:sp>
        <p:nvSpPr>
          <p:cNvPr id="5" name="Footer Placeholder 4"/>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853532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12" name="Image Placeholder">
            <a:extLst>
              <a:ext uri="{FF2B5EF4-FFF2-40B4-BE49-F238E27FC236}">
                <a16:creationId xmlns:a16="http://schemas.microsoft.com/office/drawing/2014/main" id="{9FCAFCC1-B988-40D7-A97B-9C6A91DB0F19}"/>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11" name="Text 4"/>
          <p:cNvSpPr>
            <a:spLocks noGrp="1"/>
          </p:cNvSpPr>
          <p:nvPr>
            <p:ph type="body" sz="quarter" idx="22" hasCustomPrompt="1"/>
          </p:nvPr>
        </p:nvSpPr>
        <p:spPr>
          <a:xfrm>
            <a:off x="495300" y="4945380"/>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3"/>
          <p:cNvSpPr>
            <a:spLocks noGrp="1"/>
          </p:cNvSpPr>
          <p:nvPr>
            <p:ph type="body" sz="quarter" idx="20" hasCustomPrompt="1"/>
          </p:nvPr>
        </p:nvSpPr>
        <p:spPr>
          <a:xfrm>
            <a:off x="495300" y="3917405"/>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2"/>
          <p:cNvSpPr>
            <a:spLocks noGrp="1"/>
          </p:cNvSpPr>
          <p:nvPr>
            <p:ph type="body" sz="quarter" idx="19" hasCustomPrompt="1"/>
          </p:nvPr>
        </p:nvSpPr>
        <p:spPr>
          <a:xfrm>
            <a:off x="495300" y="2889431"/>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9" name="Text 1"/>
          <p:cNvSpPr>
            <a:spLocks noGrp="1"/>
          </p:cNvSpPr>
          <p:nvPr>
            <p:ph type="body" sz="quarter" idx="18" hasCustomPrompt="1"/>
          </p:nvPr>
        </p:nvSpPr>
        <p:spPr>
          <a:xfrm>
            <a:off x="495300" y="1861457"/>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row w/photo | Type insightful headline in sentence case | 1 line</a:t>
            </a:r>
          </a:p>
        </p:txBody>
      </p:sp>
      <p:sp>
        <p:nvSpPr>
          <p:cNvPr id="14" name="Rectangle 13"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3"/>
          </p:nvPr>
        </p:nvSpPr>
        <p:spPr/>
        <p:txBody>
          <a:bodyPr/>
          <a:lstStyle/>
          <a:p>
            <a:fld id="{6E01D1CC-BD88-43BC-84EF-DEE041CAE53C}" type="datetime1">
              <a:rPr lang="en-US" smtClean="0"/>
              <a:t>9/22/22</a:t>
            </a:fld>
            <a:endParaRPr lang="en-US" dirty="0"/>
          </a:p>
        </p:txBody>
      </p:sp>
      <p:sp>
        <p:nvSpPr>
          <p:cNvPr id="5" name="Footer Placeholder 4"/>
          <p:cNvSpPr>
            <a:spLocks noGrp="1"/>
          </p:cNvSpPr>
          <p:nvPr>
            <p:ph type="ftr" sz="quarter" idx="24"/>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5"/>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675897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15" name="Image Placeholder">
            <a:extLst>
              <a:ext uri="{FF2B5EF4-FFF2-40B4-BE49-F238E27FC236}">
                <a16:creationId xmlns:a16="http://schemas.microsoft.com/office/drawing/2014/main" id="{C54D5A4F-E02F-439F-9BD1-83F4D6C5E4B2}"/>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13" name="Text 5"/>
          <p:cNvSpPr>
            <a:spLocks noGrp="1"/>
          </p:cNvSpPr>
          <p:nvPr>
            <p:ph type="body" sz="quarter" idx="23" hasCustomPrompt="1"/>
          </p:nvPr>
        </p:nvSpPr>
        <p:spPr>
          <a:xfrm>
            <a:off x="495300" y="5200467"/>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11" name="Text 4"/>
          <p:cNvSpPr>
            <a:spLocks noGrp="1"/>
          </p:cNvSpPr>
          <p:nvPr>
            <p:ph type="body" sz="quarter" idx="22" hasCustomPrompt="1"/>
          </p:nvPr>
        </p:nvSpPr>
        <p:spPr>
          <a:xfrm>
            <a:off x="495300" y="4365713"/>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26" name="Text 3"/>
          <p:cNvSpPr>
            <a:spLocks noGrp="1"/>
          </p:cNvSpPr>
          <p:nvPr>
            <p:ph type="body" sz="quarter" idx="20" hasCustomPrompt="1"/>
          </p:nvPr>
        </p:nvSpPr>
        <p:spPr>
          <a:xfrm>
            <a:off x="495300" y="3530961"/>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25" name="Text 2"/>
          <p:cNvSpPr>
            <a:spLocks noGrp="1"/>
          </p:cNvSpPr>
          <p:nvPr>
            <p:ph type="body" sz="quarter" idx="19" hasCustomPrompt="1"/>
          </p:nvPr>
        </p:nvSpPr>
        <p:spPr>
          <a:xfrm>
            <a:off x="495300" y="2696209"/>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9" name="Text 1"/>
          <p:cNvSpPr>
            <a:spLocks noGrp="1"/>
          </p:cNvSpPr>
          <p:nvPr>
            <p:ph type="body" sz="quarter" idx="18" hasCustomPrompt="1"/>
          </p:nvPr>
        </p:nvSpPr>
        <p:spPr>
          <a:xfrm>
            <a:off x="495300" y="1861457"/>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pt, hit return then Tab to get to level 2 – 12 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row w/photo | Type insightful headline in sentence case | 1 line</a:t>
            </a:r>
          </a:p>
        </p:txBody>
      </p:sp>
      <p:sp>
        <p:nvSpPr>
          <p:cNvPr id="14" name="Rectangle 13"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4"/>
          </p:nvPr>
        </p:nvSpPr>
        <p:spPr/>
        <p:txBody>
          <a:bodyPr/>
          <a:lstStyle/>
          <a:p>
            <a:fld id="{7FD2ECD7-129B-438D-A269-E2D1ACF3E3CA}" type="datetime1">
              <a:rPr lang="en-US" smtClean="0"/>
              <a:t>9/22/22</a:t>
            </a:fld>
            <a:endParaRPr lang="en-US" dirty="0"/>
          </a:p>
        </p:txBody>
      </p:sp>
      <p:sp>
        <p:nvSpPr>
          <p:cNvPr id="5" name="Footer Placeholder 4"/>
          <p:cNvSpPr>
            <a:spLocks noGrp="1"/>
          </p:cNvSpPr>
          <p:nvPr>
            <p:ph type="ftr" sz="quarter" idx="25"/>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4198817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9" name="Rectangle 8"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MIO_LOGOPLACEHOLDER#LowerLeftSmallWide" hidden="1">
            <a:extLst>
              <a:ext uri="{FF2B5EF4-FFF2-40B4-BE49-F238E27FC236}">
                <a16:creationId xmlns:a16="http://schemas.microsoft.com/office/drawing/2014/main" id="{F1CCE3E9-DCB6-4940-A85B-0B453D43F2D3}"/>
              </a:ext>
            </a:extLst>
          </p:cNvPr>
          <p:cNvSpPr/>
          <p:nvPr userDrawn="1"/>
        </p:nvSpPr>
        <p:spPr>
          <a:xfrm>
            <a:off x="394913" y="6174567"/>
            <a:ext cx="1993392" cy="43891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eaLnBrk="1" fontAlgn="auto" hangingPunct="1">
              <a:lnSpc>
                <a:spcPct val="90000"/>
              </a:lnSpc>
              <a:spcBef>
                <a:spcPts val="0"/>
              </a:spcBef>
              <a:spcAft>
                <a:spcPts val="0"/>
              </a:spcAft>
            </a:pPr>
            <a:endParaRPr lang="en-US" sz="2000" b="0" i="0" u="none" baseline="0" dirty="0">
              <a:solidFill>
                <a:srgbClr val="55565A"/>
              </a:solidFill>
              <a:latin typeface="Arial" panose="020B0604020202020204" pitchFamily="34" charset="0"/>
            </a:endParaRPr>
          </a:p>
        </p:txBody>
      </p:sp>
      <p:pic>
        <p:nvPicPr>
          <p:cNvPr id="11" name="Optum#LowerLeftSmallWide" descr="C:\Users\cbarthol\Desktop\Charlotte Work\Tools\PPT\Empower\Logo EMFs\OPTUM_®_4c.emf"/>
          <p:cNvPicPr>
            <a:picLocks noChangeAspect="1" noChangeArrowheads="1"/>
          </p:cNvPicPr>
          <p:nvPr userDrawn="1">
            <p:custDataLst>
              <p:tags r:id="rId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92112" y="6171438"/>
            <a:ext cx="1455386" cy="438912"/>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p:cNvSpPr>
            <a:spLocks noGrp="1"/>
          </p:cNvSpPr>
          <p:nvPr>
            <p:ph type="dt" sz="half" idx="10"/>
          </p:nvPr>
        </p:nvSpPr>
        <p:spPr/>
        <p:txBody>
          <a:bodyPr/>
          <a:lstStyle/>
          <a:p>
            <a:fld id="{0E9D1A9D-3D28-424B-AE57-48C268D525B9}" type="datetime1">
              <a:rPr lang="en-US" smtClean="0"/>
              <a:t>9/22/22</a:t>
            </a:fld>
            <a:endParaRPr lang="en-US" dirty="0"/>
          </a:p>
        </p:txBody>
      </p:sp>
      <p:sp>
        <p:nvSpPr>
          <p:cNvPr id="15" name="Footer Placeholder 14"/>
          <p:cNvSpPr>
            <a:spLocks noGrp="1"/>
          </p:cNvSpPr>
          <p:nvPr>
            <p:ph type="ftr" sz="quarter" idx="11"/>
          </p:nvPr>
        </p:nvSpPr>
        <p:spPr/>
        <p:txBody>
          <a:bodyPr/>
          <a:lstStyle/>
          <a:p>
            <a:pPr algn="r"/>
            <a:r>
              <a:rPr lang="en-US"/>
              <a:t>© 2019 Optum, Inc. All rights reserved. Confidential property of Optum. Do not distribute or reproduce without express permission from Optum.</a:t>
            </a:r>
          </a:p>
        </p:txBody>
      </p:sp>
      <p:sp>
        <p:nvSpPr>
          <p:cNvPr id="16" name="Slide Number Placeholder 15"/>
          <p:cNvSpPr>
            <a:spLocks noGrp="1"/>
          </p:cNvSpPr>
          <p:nvPr>
            <p:ph type="sldNum" sz="quarter" idx="12"/>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8328186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7"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ectangle 8"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3"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6021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7FC9A3B4-1B40-4F34-AA17-D0A2CDDEFB09}"/>
              </a:ext>
            </a:extLst>
          </p:cNvPr>
          <p:cNvSpPr/>
          <p:nvPr userDrawn="1"/>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0299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B70C7A8F-AE53-4820-A109-E17355C4C028}"/>
              </a:ext>
            </a:extLst>
          </p:cNvPr>
          <p:cNvSpPr/>
          <p:nvPr userDrawn="1"/>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9397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61BC29CE-FDE1-4EE7-87CF-02422434B872}"/>
              </a:ext>
            </a:extLst>
          </p:cNvPr>
          <p:cNvSpPr/>
          <p:nvPr userDrawn="1"/>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9712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104900"/>
            <a:ext cx="5378451" cy="28527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537845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5" name="Image Placeholder"/>
          <p:cNvSpPr>
            <a:spLocks noGrp="1"/>
          </p:cNvSpPr>
          <p:nvPr>
            <p:ph type="pic" sz="quarter" idx="10" hasCustomPrompt="1"/>
          </p:nvPr>
        </p:nvSpPr>
        <p:spPr bwMode="gray">
          <a:xfrm>
            <a:off x="6134100" y="0"/>
            <a:ext cx="6057900" cy="6858000"/>
          </a:xfrm>
          <a:blipFill>
            <a:blip r:embed="rId5"/>
            <a:stretch>
              <a:fillRect/>
            </a:stretch>
          </a:blipFill>
        </p:spPr>
        <p:txBody>
          <a:bodyPr lIns="914400" rIns="914400" anchor="ctr"/>
          <a:lstStyle>
            <a:lvl1pPr algn="ctr">
              <a:defRPr>
                <a:solidFill>
                  <a:schemeClr val="accent2"/>
                </a:solidFill>
              </a:defRPr>
            </a:lvl1pPr>
          </a:lstStyle>
          <a:p>
            <a:r>
              <a:rPr lang="en-US" dirty="0"/>
              <a:t> </a:t>
            </a:r>
          </a:p>
        </p:txBody>
      </p:sp>
      <p:sp>
        <p:nvSpPr>
          <p:cNvPr id="16"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 name="Rectangle 6"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2"/>
            </p:custDataLst>
          </p:nvPr>
        </p:nvSpPr>
        <p:spPr>
          <a:xfrm>
            <a:off x="457200" y="301336"/>
            <a:ext cx="5421086"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4"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634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Rectangle 12" hidden="1"/>
          <p:cNvSpPr/>
          <p:nvPr userDrawn="1">
            <p:custDataLst>
              <p:tags r:id="rId1"/>
            </p:custDataLst>
          </p:nvPr>
        </p:nvSpPr>
        <p:spPr>
          <a:xfrm>
            <a:off x="11185357" y="6392987"/>
            <a:ext cx="692317"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MIO_LOGOPLACEHOLDER#CenterBigWide" hidden="1"/>
          <p:cNvSpPr/>
          <p:nvPr userDrawn="1"/>
        </p:nvSpPr>
        <p:spPr>
          <a:xfrm>
            <a:off x="3385009" y="2060721"/>
            <a:ext cx="994399" cy="166969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 name="Rectangle 4"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7"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3385009" y="2122275"/>
            <a:ext cx="5332412" cy="160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63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Lifestyle 2">
    <p:spTree>
      <p:nvGrpSpPr>
        <p:cNvPr id="1" name=""/>
        <p:cNvGrpSpPr/>
        <p:nvPr/>
      </p:nvGrpSpPr>
      <p:grpSpPr>
        <a:xfrm>
          <a:off x="0" y="0"/>
          <a:ext cx="0" cy="0"/>
          <a:chOff x="0" y="0"/>
          <a:chExt cx="0" cy="0"/>
        </a:xfrm>
      </p:grpSpPr>
      <p:pic>
        <p:nvPicPr>
          <p:cNvPr id="4098" name="Picture 2" descr="C:\Users\cbarthol\Desktop\Charlotte Work\Tools\PPT\Empower\2019 PPT cover images\4-father-child-doctor-laptop-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8550233"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8013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 / Thank You">
    <p:spTree>
      <p:nvGrpSpPr>
        <p:cNvPr id="1" name=""/>
        <p:cNvGrpSpPr/>
        <p:nvPr/>
      </p:nvGrpSpPr>
      <p:grpSpPr>
        <a:xfrm>
          <a:off x="0" y="0"/>
          <a:ext cx="0" cy="0"/>
          <a:chOff x="0" y="0"/>
          <a:chExt cx="0" cy="0"/>
        </a:xfrm>
      </p:grpSpPr>
      <p:sp>
        <p:nvSpPr>
          <p:cNvPr id="2" name="Speaker name"/>
          <p:cNvSpPr>
            <a:spLocks noGrp="1"/>
          </p:cNvSpPr>
          <p:nvPr>
            <p:ph type="title" hasCustomPrompt="1"/>
          </p:nvPr>
        </p:nvSpPr>
        <p:spPr bwMode="gray">
          <a:xfrm>
            <a:off x="514349" y="3904343"/>
            <a:ext cx="7178221" cy="482887"/>
          </a:xfrm>
        </p:spPr>
        <p:txBody>
          <a:bodyPr anchor="b"/>
          <a:lstStyle>
            <a:lvl1pPr>
              <a:defRPr sz="2400">
                <a:solidFill>
                  <a:schemeClr val="accent1"/>
                </a:solidFill>
              </a:defRPr>
            </a:lvl1pPr>
          </a:lstStyle>
          <a:p>
            <a:r>
              <a:rPr lang="en-US" dirty="0"/>
              <a:t>First Name Last Name</a:t>
            </a:r>
          </a:p>
        </p:txBody>
      </p:sp>
      <p:sp>
        <p:nvSpPr>
          <p:cNvPr id="3" name="Speaker title"/>
          <p:cNvSpPr>
            <a:spLocks noGrp="1"/>
          </p:cNvSpPr>
          <p:nvPr>
            <p:ph type="body" idx="1" hasCustomPrompt="1"/>
          </p:nvPr>
        </p:nvSpPr>
        <p:spPr bwMode="gray">
          <a:xfrm>
            <a:off x="514349" y="4403068"/>
            <a:ext cx="7178221" cy="484632"/>
          </a:xfrm>
        </p:spPr>
        <p:txBody>
          <a:bodyPr anchor="t"/>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9" name="Phone/email"/>
          <p:cNvSpPr>
            <a:spLocks noGrp="1"/>
          </p:cNvSpPr>
          <p:nvPr>
            <p:ph type="body" idx="10" hasCustomPrompt="1"/>
          </p:nvPr>
        </p:nvSpPr>
        <p:spPr bwMode="gray">
          <a:xfrm>
            <a:off x="514348" y="5003288"/>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Tel: 123-456-7890</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5"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7" name="Thank you or main title"/>
          <p:cNvSpPr>
            <a:spLocks noGrp="1"/>
          </p:cNvSpPr>
          <p:nvPr>
            <p:ph type="body" sz="quarter" idx="11" hasCustomPrompt="1"/>
          </p:nvPr>
        </p:nvSpPr>
        <p:spPr>
          <a:xfrm>
            <a:off x="514348" y="638629"/>
            <a:ext cx="7178040" cy="2559019"/>
          </a:xfrm>
        </p:spPr>
        <p:txBody>
          <a:bodyPr anchor="b"/>
          <a:lstStyle>
            <a:lvl1pPr>
              <a:defRPr sz="4400">
                <a:solidFill>
                  <a:schemeClr val="tx1"/>
                </a:solidFill>
              </a:defRPr>
            </a:lvl1pPr>
          </a:lstStyle>
          <a:p>
            <a:pPr lvl="0"/>
            <a:r>
              <a:rPr lang="en-US" dirty="0"/>
              <a:t>Insert closing language</a:t>
            </a:r>
          </a:p>
        </p:txBody>
      </p:sp>
      <p:sp>
        <p:nvSpPr>
          <p:cNvPr id="26" name="Rectangle 25"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8" name="Subtitle"/>
          <p:cNvSpPr>
            <a:spLocks noGrp="1"/>
          </p:cNvSpPr>
          <p:nvPr>
            <p:ph type="body" sz="quarter" idx="12" hasCustomPrompt="1"/>
          </p:nvPr>
        </p:nvSpPr>
        <p:spPr>
          <a:xfrm>
            <a:off x="514348" y="3177964"/>
            <a:ext cx="7178040" cy="464911"/>
          </a:xfrm>
        </p:spPr>
        <p:txBody>
          <a:bodyPr/>
          <a:lstStyle>
            <a:lvl1pPr>
              <a:defRPr sz="2800">
                <a:solidFill>
                  <a:schemeClr val="tx1"/>
                </a:solidFill>
              </a:defRPr>
            </a:lvl1pPr>
          </a:lstStyle>
          <a:p>
            <a:pPr lvl="0"/>
            <a:r>
              <a:rPr lang="en-US" dirty="0"/>
              <a:t>Insert subhead if needed</a:t>
            </a:r>
          </a:p>
        </p:txBody>
      </p:sp>
      <p:pic>
        <p:nvPicPr>
          <p:cNvPr id="15" name="Picture 2" descr="C:\Users\cbarthol\Desktop\Charlotte Work\Tools\PPT\Empower\Logo EMFs\OPTUM_®_4c.emf"/>
          <p:cNvPicPr>
            <a:picLocks noChangeAspect="1" noChangeArrowheads="1"/>
          </p:cNvPicPr>
          <p:nvPr userDrawn="1">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894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 Clinic 2">
    <p:spTree>
      <p:nvGrpSpPr>
        <p:cNvPr id="1" name=""/>
        <p:cNvGrpSpPr/>
        <p:nvPr/>
      </p:nvGrpSpPr>
      <p:grpSpPr>
        <a:xfrm>
          <a:off x="0" y="0"/>
          <a:ext cx="0" cy="0"/>
          <a:chOff x="0" y="0"/>
          <a:chExt cx="0" cy="0"/>
        </a:xfrm>
      </p:grpSpPr>
      <p:pic>
        <p:nvPicPr>
          <p:cNvPr id="5124" name="Picture 4" descr="C:\Users\cbarthol\Desktop\Charlotte Work\Tools\PPT\Empower\2019 PPT cover images\5-doctor-tablet-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0"/>
            <a:ext cx="12191999"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875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 Business 2">
    <p:spTree>
      <p:nvGrpSpPr>
        <p:cNvPr id="1" name=""/>
        <p:cNvGrpSpPr/>
        <p:nvPr/>
      </p:nvGrpSpPr>
      <p:grpSpPr>
        <a:xfrm>
          <a:off x="0" y="0"/>
          <a:ext cx="0" cy="0"/>
          <a:chOff x="0" y="0"/>
          <a:chExt cx="0" cy="0"/>
        </a:xfrm>
      </p:grpSpPr>
      <p:pic>
        <p:nvPicPr>
          <p:cNvPr id="1026" name="Picture 2" descr="C:\Users\cbarthol\Desktop\Charlotte Work\Tools\PPT\Empower\2019 PPT cover images\meeting-post-its-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233"/>
            <a:ext cx="12191999"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097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Lifestyle 3">
    <p:spTree>
      <p:nvGrpSpPr>
        <p:cNvPr id="1" name=""/>
        <p:cNvGrpSpPr/>
        <p:nvPr/>
      </p:nvGrpSpPr>
      <p:grpSpPr>
        <a:xfrm>
          <a:off x="0" y="0"/>
          <a:ext cx="0" cy="0"/>
          <a:chOff x="0" y="0"/>
          <a:chExt cx="0" cy="0"/>
        </a:xfrm>
      </p:grpSpPr>
      <p:pic>
        <p:nvPicPr>
          <p:cNvPr id="7171" name="Picture 3" descr="C:\Users\cbarthol\Desktop\Charlotte Work\Tools\PPT\Empower\2019 PPT cover images\7-woman-sitting-phone-mobile-16x9.jpeg"/>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869" t="869"/>
          <a:stretch/>
        </p:blipFill>
        <p:spPr bwMode="auto">
          <a:xfrm>
            <a:off x="0" y="0"/>
            <a:ext cx="12191999" cy="68597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342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 Lifestyle 4">
    <p:spTree>
      <p:nvGrpSpPr>
        <p:cNvPr id="1" name=""/>
        <p:cNvGrpSpPr/>
        <p:nvPr/>
      </p:nvGrpSpPr>
      <p:grpSpPr>
        <a:xfrm>
          <a:off x="0" y="0"/>
          <a:ext cx="0" cy="0"/>
          <a:chOff x="0" y="0"/>
          <a:chExt cx="0" cy="0"/>
        </a:xfrm>
      </p:grpSpPr>
      <p:pic>
        <p:nvPicPr>
          <p:cNvPr id="2050" name="Picture 2" descr="C:\Users\cbarthol\Desktop\Charlotte Work\Tools\PPT\Empower\2019 PPT cover images\zion-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233"/>
            <a:ext cx="12192000" cy="68597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315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Military 1">
    <p:spTree>
      <p:nvGrpSpPr>
        <p:cNvPr id="1" name=""/>
        <p:cNvGrpSpPr/>
        <p:nvPr/>
      </p:nvGrpSpPr>
      <p:grpSpPr>
        <a:xfrm>
          <a:off x="0" y="0"/>
          <a:ext cx="0" cy="0"/>
          <a:chOff x="0" y="0"/>
          <a:chExt cx="0" cy="0"/>
        </a:xfrm>
      </p:grpSpPr>
      <p:pic>
        <p:nvPicPr>
          <p:cNvPr id="9218" name="Picture 2" descr="C:\Users\cbarthol\Desktop\Charlotte Work\Tools\PPT\Empower\2019 PPT cover images\9-military-army-family-happy-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7"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2284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bwMode="gray">
          <a:xfrm>
            <a:off x="495300" y="0"/>
            <a:ext cx="11315700" cy="1074058"/>
          </a:xfrm>
          <a:prstGeom prst="rect">
            <a:avLst/>
          </a:prstGeom>
        </p:spPr>
        <p:txBody>
          <a:bodyPr vert="horz" lIns="0" tIns="0" rIns="0" bIns="0" rtlCol="0" anchor="b">
            <a:noAutofit/>
          </a:bodyPr>
          <a:lstStyle/>
          <a:p>
            <a:r>
              <a:rPr lang="en-US"/>
              <a:t>Click to edit Master title style</a:t>
            </a:r>
            <a:endParaRPr lang="en-US" dirty="0"/>
          </a:p>
        </p:txBody>
      </p:sp>
      <p:sp>
        <p:nvSpPr>
          <p:cNvPr id="3" name="Content"/>
          <p:cNvSpPr>
            <a:spLocks noGrp="1"/>
          </p:cNvSpPr>
          <p:nvPr>
            <p:ph type="body" idx="1"/>
          </p:nvPr>
        </p:nvSpPr>
        <p:spPr bwMode="gray">
          <a:xfrm>
            <a:off x="495300" y="1825625"/>
            <a:ext cx="11315700"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419100" y="7039123"/>
            <a:ext cx="2743200" cy="365125"/>
          </a:xfrm>
          <a:prstGeom prst="rect">
            <a:avLst/>
          </a:prstGeom>
        </p:spPr>
        <p:txBody>
          <a:bodyPr vert="horz" lIns="0" tIns="0" rIns="0" bIns="0" rtlCol="0" anchor="ctr"/>
          <a:lstStyle>
            <a:lvl1pPr algn="l">
              <a:defRPr sz="900">
                <a:solidFill>
                  <a:schemeClr val="accent4"/>
                </a:solidFill>
              </a:defRPr>
            </a:lvl1pPr>
          </a:lstStyle>
          <a:p>
            <a:fld id="{510DAF7A-F987-4F1E-A936-E47EE3119E3D}" type="datetime1">
              <a:rPr lang="en-US" smtClean="0"/>
              <a:t>9/22/22</a:t>
            </a:fld>
            <a:endParaRPr lang="en-US" dirty="0"/>
          </a:p>
        </p:txBody>
      </p:sp>
      <p:cxnSp>
        <p:nvCxnSpPr>
          <p:cNvPr id="8" name="Straight Connector 7"/>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MIO_LOGOPLACEHOLDER#LowerLeftSmallWide" hidden="1"/>
          <p:cNvSpPr/>
          <p:nvPr/>
        </p:nvSpPr>
        <p:spPr>
          <a:xfrm>
            <a:off x="392112" y="6174567"/>
            <a:ext cx="1890821" cy="435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empower - DO NOT DELETE!!!" hidden="1"/>
          <p:cNvSpPr/>
          <p:nvPr>
            <p:custDataLst>
              <p:tags r:id="rId42"/>
            </p:custDataLst>
          </p:nvPr>
        </p:nvSpPr>
        <p:spPr>
          <a:xfrm>
            <a:off x="0" y="0"/>
            <a:ext cx="0" cy="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7" name="Slide Number Placeholder 26">
            <a:extLst>
              <a:ext uri="{FF2B5EF4-FFF2-40B4-BE49-F238E27FC236}">
                <a16:creationId xmlns:a16="http://schemas.microsoft.com/office/drawing/2014/main" id="{08C8B57B-BCDA-4101-B4DD-87F49D6D3104}"/>
              </a:ext>
            </a:extLst>
          </p:cNvPr>
          <p:cNvSpPr>
            <a:spLocks noGrp="1"/>
          </p:cNvSpPr>
          <p:nvPr>
            <p:ph type="sldNum" sz="quarter" idx="4"/>
          </p:nvPr>
        </p:nvSpPr>
        <p:spPr>
          <a:xfrm>
            <a:off x="11265408" y="6448111"/>
            <a:ext cx="539496" cy="230833"/>
          </a:xfrm>
          <a:prstGeom prst="rect">
            <a:avLst/>
          </a:prstGeom>
        </p:spPr>
        <p:txBody>
          <a:bodyPr vert="horz" lIns="0" tIns="0" rIns="0" bIns="0" rtlCol="0" anchor="ctr"/>
          <a:lstStyle>
            <a:lvl1pPr algn="r">
              <a:defRPr sz="900">
                <a:solidFill>
                  <a:schemeClr val="accent4"/>
                </a:solidFill>
              </a:defRPr>
            </a:lvl1pPr>
          </a:lstStyle>
          <a:p>
            <a:fld id="{901F1369-4AEB-4520-96C0-9F78886180C1}" type="slidenum">
              <a:rPr lang="en-US" smtClean="0"/>
              <a:pPr/>
              <a:t>‹#›</a:t>
            </a:fld>
            <a:endParaRPr lang="en-US" dirty="0"/>
          </a:p>
        </p:txBody>
      </p:sp>
      <p:sp>
        <p:nvSpPr>
          <p:cNvPr id="23" name="TextBox 5" hidden="1"/>
          <p:cNvSpPr txBox="1"/>
          <p:nvPr>
            <p:custDataLst>
              <p:tags r:id="rId43"/>
            </p:custDataLst>
          </p:nvPr>
        </p:nvSpPr>
        <p:spPr>
          <a:xfrm rot="20625550">
            <a:off x="1934612" y="2925786"/>
            <a:ext cx="8322776" cy="10064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90000"/>
              </a:lnSpc>
              <a:spcAft>
                <a:spcPts val="400"/>
              </a:spcAft>
            </a:pPr>
            <a:endParaRPr lang="en-US" sz="6600" dirty="0">
              <a:solidFill>
                <a:schemeClr val="accent5">
                  <a:lumMod val="20000"/>
                  <a:lumOff val="80000"/>
                </a:schemeClr>
              </a:solidFill>
            </a:endParaRPr>
          </a:p>
        </p:txBody>
      </p:sp>
      <p:pic>
        <p:nvPicPr>
          <p:cNvPr id="17" name="Optum#LowerLeftSmallWide" descr="C:\Users\cbarthol\Desktop\Charlotte Work\Tools\PPT\Empower\Logo EMFs\OPTUM_®_4c.emf"/>
          <p:cNvPicPr>
            <a:picLocks noChangeAspect="1" noChangeArrowheads="1"/>
          </p:cNvPicPr>
          <p:nvPr userDrawn="1">
            <p:custDataLst>
              <p:tags r:id="rId44"/>
            </p:custDataLst>
          </p:nvPr>
        </p:nvPicPr>
        <p:blipFill>
          <a:blip r:embed="rId45" cstate="print">
            <a:extLst>
              <a:ext uri="{28A0092B-C50C-407E-A947-70E740481C1C}">
                <a14:useLocalDpi xmlns:a14="http://schemas.microsoft.com/office/drawing/2010/main" val="0"/>
              </a:ext>
            </a:extLst>
          </a:blip>
          <a:srcRect/>
          <a:stretch>
            <a:fillRect/>
          </a:stretch>
        </p:blipFill>
        <p:spPr bwMode="auto">
          <a:xfrm>
            <a:off x="392112" y="6171438"/>
            <a:ext cx="1455386" cy="438912"/>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3"/>
          </p:nvPr>
        </p:nvSpPr>
        <p:spPr>
          <a:xfrm>
            <a:off x="3048001" y="6414340"/>
            <a:ext cx="8178408" cy="313241"/>
          </a:xfrm>
          <a:prstGeom prst="rect">
            <a:avLst/>
          </a:prstGeom>
        </p:spPr>
        <p:txBody>
          <a:bodyPr vert="horz" lIns="0" tIns="0" rIns="0" bIns="0" rtlCol="0" anchor="ctr"/>
          <a:lstStyle>
            <a:lvl1pPr>
              <a:defRPr lang="en-US" sz="900">
                <a:solidFill>
                  <a:schemeClr val="accent4"/>
                </a:solidFill>
              </a:defRPr>
            </a:lvl1pPr>
          </a:lstStyle>
          <a:p>
            <a:pPr algn="r"/>
            <a:r>
              <a:rPr lang="en-US"/>
              <a:t>© 2019 Optum, Inc. All rights reserved. Confidential property of Optum. Do not distribute or reproduce without express permission from Optum.</a:t>
            </a:r>
          </a:p>
        </p:txBody>
      </p:sp>
    </p:spTree>
    <p:extLst>
      <p:ext uri="{BB962C8B-B14F-4D97-AF65-F5344CB8AC3E}">
        <p14:creationId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 id="2147483989" r:id="rId26"/>
    <p:sldLayoutId id="2147483990" r:id="rId27"/>
    <p:sldLayoutId id="2147483991" r:id="rId28"/>
    <p:sldLayoutId id="2147483992" r:id="rId29"/>
    <p:sldLayoutId id="2147483993" r:id="rId30"/>
    <p:sldLayoutId id="2147483994" r:id="rId31"/>
    <p:sldLayoutId id="2147483995" r:id="rId32"/>
    <p:sldLayoutId id="2147483996" r:id="rId33"/>
    <p:sldLayoutId id="2147483997" r:id="rId34"/>
    <p:sldLayoutId id="2147483998" r:id="rId35"/>
    <p:sldLayoutId id="2147483999" r:id="rId36"/>
    <p:sldLayoutId id="2147484000" r:id="rId37"/>
    <p:sldLayoutId id="2147484001" r:id="rId38"/>
    <p:sldLayoutId id="2147484002" r:id="rId39"/>
    <p:sldLayoutId id="2147484003" r:id="rId40"/>
  </p:sldLayoutIdLst>
  <p:hf hdr="0" dt="0"/>
  <p:txStyles>
    <p:title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p:titleStyle>
    <p:body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3816" userDrawn="1">
          <p15:clr>
            <a:srgbClr val="FDE53C"/>
          </p15:clr>
        </p15:guide>
        <p15:guide id="73" orient="horz" pos="3720" userDrawn="1">
          <p15:clr>
            <a:srgbClr val="F26B43"/>
          </p15:clr>
        </p15:guide>
        <p15:guide id="74" userDrawn="1">
          <p15:clr>
            <a:srgbClr val="F26B43"/>
          </p15:clr>
        </p15:guide>
        <p15:guide id="75" pos="7440" userDrawn="1">
          <p15:clr>
            <a:srgbClr val="F26B43"/>
          </p15:clr>
        </p15:guide>
        <p15:guide id="76" pos="264" userDrawn="1">
          <p15:clr>
            <a:srgbClr val="F26B43"/>
          </p15:clr>
        </p15:guide>
        <p15:guide id="77" orient="horz" pos="4080" userDrawn="1">
          <p15:clr>
            <a:srgbClr val="F26B43"/>
          </p15:clr>
        </p15:guide>
        <p15:guide id="78" pos="312"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7392" userDrawn="1">
          <p15:clr>
            <a:srgbClr val="F26B43"/>
          </p15:clr>
        </p15:guide>
        <p15:guide id="85" pos="3864" userDrawn="1">
          <p15:clr>
            <a:srgbClr val="FDE53C"/>
          </p15:clr>
        </p15:guide>
        <p15:guide id="86" pos="2688" userDrawn="1">
          <p15:clr>
            <a:srgbClr val="F26B43"/>
          </p15:clr>
        </p15:guide>
        <p15:guide id="87" pos="4992" userDrawn="1">
          <p15:clr>
            <a:srgbClr val="F26B43"/>
          </p15:clr>
        </p15:guide>
        <p15:guide id="88" pos="2640" userDrawn="1">
          <p15:clr>
            <a:srgbClr val="F26B43"/>
          </p15:clr>
        </p15:guide>
        <p15:guide id="89" pos="504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28.tiff"/><Relationship Id="rId7" Type="http://schemas.openxmlformats.org/officeDocument/2006/relationships/image" Target="../media/image32.tiff"/><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 Type="http://schemas.openxmlformats.org/officeDocument/2006/relationships/image" Target="../media/image46.png"/><Relationship Id="rId21" Type="http://schemas.openxmlformats.org/officeDocument/2006/relationships/image" Target="../media/image64.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2" Type="http://schemas.openxmlformats.org/officeDocument/2006/relationships/notesSlide" Target="../notesSlides/notesSlide26.xml"/><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29.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67.pn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7.xml"/><Relationship Id="rId1" Type="http://schemas.openxmlformats.org/officeDocument/2006/relationships/slideLayout" Target="../slideLayouts/slideLayout29.xml"/><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Layout" Target="../slideLayouts/slideLayout16.xml"/><Relationship Id="rId1" Type="http://schemas.openxmlformats.org/officeDocument/2006/relationships/video" Target="https://www.youtube.com/embed/n38mBhght1c?feature=oembed"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hyperlink" Target="https://www.sonatype.com/hubfs/SSC/2019%20SSC/SON_SSSC-Report-2019_jun16-DRAFT.pdf" TargetMode="External"/><Relationship Id="rId2" Type="http://schemas.openxmlformats.org/officeDocument/2006/relationships/hyperlink" Target="https://www.coreinfrastructure.org/wp-content/uploads/sites/6/2020/02/census_ii_vulnerabilities_in_the_core.pdf" TargetMode="External"/><Relationship Id="rId1" Type="http://schemas.openxmlformats.org/officeDocument/2006/relationships/slideLayout" Target="../slideLayouts/slideLayout12.xml"/><Relationship Id="rId5" Type="http://schemas.openxmlformats.org/officeDocument/2006/relationships/hyperlink" Target="https://github.com/ossf/wg-best-practices-os-developers/blob/main/docs/Concise-Guide-for-Evaluating-Open-Source-Software.md#readme" TargetMode="External"/><Relationship Id="rId4" Type="http://schemas.openxmlformats.org/officeDocument/2006/relationships/hyperlink" Target="https://www.linuxfoundation.org/wp-content/uploads/2020/02/oss_supply_chain_security.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312D366-F303-454A-AB2B-3AE6041FE809}"/>
              </a:ext>
            </a:extLst>
          </p:cNvPr>
          <p:cNvPicPr>
            <a:picLocks noChangeAspect="1"/>
          </p:cNvPicPr>
          <p:nvPr/>
        </p:nvPicPr>
        <p:blipFill>
          <a:blip r:embed="rId3"/>
          <a:stretch>
            <a:fillRect/>
          </a:stretch>
        </p:blipFill>
        <p:spPr>
          <a:xfrm>
            <a:off x="3209949" y="0"/>
            <a:ext cx="8736627" cy="6858000"/>
          </a:xfrm>
          <a:prstGeom prst="rect">
            <a:avLst/>
          </a:prstGeom>
        </p:spPr>
      </p:pic>
      <p:sp>
        <p:nvSpPr>
          <p:cNvPr id="3" name="Text Placeholder 2">
            <a:extLst>
              <a:ext uri="{FF2B5EF4-FFF2-40B4-BE49-F238E27FC236}">
                <a16:creationId xmlns:a16="http://schemas.microsoft.com/office/drawing/2014/main" id="{DAB07C22-2380-5A41-B5F7-B794C34FEA4E}"/>
              </a:ext>
            </a:extLst>
          </p:cNvPr>
          <p:cNvSpPr>
            <a:spLocks noGrp="1"/>
          </p:cNvSpPr>
          <p:nvPr>
            <p:ph type="body" sz="quarter" idx="16"/>
          </p:nvPr>
        </p:nvSpPr>
        <p:spPr>
          <a:xfrm>
            <a:off x="2821857" y="-226142"/>
            <a:ext cx="9458633" cy="7315200"/>
          </a:xfrm>
        </p:spPr>
        <p:txBody>
          <a:bodyPr/>
          <a:lstStyle/>
          <a:p>
            <a:endParaRPr lang="en-US" dirty="0"/>
          </a:p>
        </p:txBody>
      </p:sp>
      <p:sp>
        <p:nvSpPr>
          <p:cNvPr id="4" name="Title 3">
            <a:extLst>
              <a:ext uri="{FF2B5EF4-FFF2-40B4-BE49-F238E27FC236}">
                <a16:creationId xmlns:a16="http://schemas.microsoft.com/office/drawing/2014/main" id="{83FAA481-7BC3-5448-BD7C-4B9F87970C50}"/>
              </a:ext>
            </a:extLst>
          </p:cNvPr>
          <p:cNvSpPr>
            <a:spLocks noGrp="1"/>
          </p:cNvSpPr>
          <p:nvPr>
            <p:ph type="ctrTitle"/>
          </p:nvPr>
        </p:nvSpPr>
        <p:spPr/>
        <p:txBody>
          <a:bodyPr/>
          <a:lstStyle/>
          <a:p>
            <a:r>
              <a:rPr lang="en-US" dirty="0"/>
              <a:t>Health and Security of FOSS Supply Chain</a:t>
            </a:r>
          </a:p>
        </p:txBody>
      </p:sp>
      <p:sp>
        <p:nvSpPr>
          <p:cNvPr id="5" name="Subtitle 4">
            <a:extLst>
              <a:ext uri="{FF2B5EF4-FFF2-40B4-BE49-F238E27FC236}">
                <a16:creationId xmlns:a16="http://schemas.microsoft.com/office/drawing/2014/main" id="{087C79BD-B6AB-224E-8F60-B1FD8CBA7DE1}"/>
              </a:ext>
            </a:extLst>
          </p:cNvPr>
          <p:cNvSpPr>
            <a:spLocks noGrp="1"/>
          </p:cNvSpPr>
          <p:nvPr>
            <p:ph type="subTitle" idx="1"/>
          </p:nvPr>
        </p:nvSpPr>
        <p:spPr/>
        <p:txBody>
          <a:bodyPr/>
          <a:lstStyle/>
          <a:p>
            <a:r>
              <a:rPr lang="en-US" dirty="0"/>
              <a:t>Justin Chao</a:t>
            </a:r>
          </a:p>
        </p:txBody>
      </p:sp>
      <p:sp>
        <p:nvSpPr>
          <p:cNvPr id="6" name="Text Placeholder 5">
            <a:extLst>
              <a:ext uri="{FF2B5EF4-FFF2-40B4-BE49-F238E27FC236}">
                <a16:creationId xmlns:a16="http://schemas.microsoft.com/office/drawing/2014/main" id="{55713780-948A-0B46-BB7B-862C71F6C3EF}"/>
              </a:ext>
            </a:extLst>
          </p:cNvPr>
          <p:cNvSpPr>
            <a:spLocks noGrp="1"/>
          </p:cNvSpPr>
          <p:nvPr>
            <p:ph type="body" sz="quarter" idx="13"/>
          </p:nvPr>
        </p:nvSpPr>
        <p:spPr/>
        <p:txBody>
          <a:bodyPr/>
          <a:lstStyle/>
          <a:p>
            <a:r>
              <a:rPr lang="en-US" dirty="0"/>
              <a:t>September 22, 2022</a:t>
            </a:r>
          </a:p>
        </p:txBody>
      </p:sp>
    </p:spTree>
    <p:extLst>
      <p:ext uri="{BB962C8B-B14F-4D97-AF65-F5344CB8AC3E}">
        <p14:creationId xmlns:p14="http://schemas.microsoft.com/office/powerpoint/2010/main" val="1605635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A7E56-F332-0A41-8DFA-4CFB698F37B9}"/>
              </a:ext>
            </a:extLst>
          </p:cNvPr>
          <p:cNvSpPr>
            <a:spLocks noGrp="1"/>
          </p:cNvSpPr>
          <p:nvPr>
            <p:ph type="title"/>
          </p:nvPr>
        </p:nvSpPr>
        <p:spPr/>
        <p:txBody>
          <a:bodyPr/>
          <a:lstStyle/>
          <a:p>
            <a:r>
              <a:rPr lang="en-US" dirty="0"/>
              <a:t>Open Source Security</a:t>
            </a:r>
          </a:p>
        </p:txBody>
      </p:sp>
      <p:sp>
        <p:nvSpPr>
          <p:cNvPr id="3" name="Footer Placeholder 2">
            <a:extLst>
              <a:ext uri="{FF2B5EF4-FFF2-40B4-BE49-F238E27FC236}">
                <a16:creationId xmlns:a16="http://schemas.microsoft.com/office/drawing/2014/main" id="{90AD47C7-A79E-104B-A6E9-A2F7D5AD2B69}"/>
              </a:ext>
            </a:extLst>
          </p:cNvPr>
          <p:cNvSpPr>
            <a:spLocks noGrp="1"/>
          </p:cNvSpPr>
          <p:nvPr>
            <p:ph type="ftr" sz="quarter" idx="11"/>
          </p:nvPr>
        </p:nvSpPr>
        <p:spPr/>
        <p:txBody>
          <a:bodyPr/>
          <a:lstStyle/>
          <a:p>
            <a:pPr algn="r"/>
            <a:r>
              <a:rPr lang="en-US"/>
              <a:t>© 2019 Optum, Inc. All rights reserved. 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1094B651-5516-8245-9648-7B474F8D0100}"/>
              </a:ext>
            </a:extLst>
          </p:cNvPr>
          <p:cNvSpPr>
            <a:spLocks noGrp="1"/>
          </p:cNvSpPr>
          <p:nvPr>
            <p:ph type="sldNum" sz="quarter" idx="12"/>
          </p:nvPr>
        </p:nvSpPr>
        <p:spPr/>
        <p:txBody>
          <a:bodyPr/>
          <a:lstStyle/>
          <a:p>
            <a:fld id="{901F1369-4AEB-4520-96C0-9F78886180C1}" type="slidenum">
              <a:rPr lang="en-US" smtClean="0"/>
              <a:pPr/>
              <a:t>10</a:t>
            </a:fld>
            <a:endParaRPr lang="en-US" dirty="0"/>
          </a:p>
        </p:txBody>
      </p:sp>
      <p:pic>
        <p:nvPicPr>
          <p:cNvPr id="1025" name="Picture 1" descr="page9image64231104">
            <a:extLst>
              <a:ext uri="{FF2B5EF4-FFF2-40B4-BE49-F238E27FC236}">
                <a16:creationId xmlns:a16="http://schemas.microsoft.com/office/drawing/2014/main" id="{FA0D9460-5E3E-6D61-B5D7-C4CD7BF9D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102" y="1219104"/>
            <a:ext cx="8706096" cy="5229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892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A7E56-F332-0A41-8DFA-4CFB698F37B9}"/>
              </a:ext>
            </a:extLst>
          </p:cNvPr>
          <p:cNvSpPr>
            <a:spLocks noGrp="1"/>
          </p:cNvSpPr>
          <p:nvPr>
            <p:ph type="title"/>
          </p:nvPr>
        </p:nvSpPr>
        <p:spPr/>
        <p:txBody>
          <a:bodyPr/>
          <a:lstStyle/>
          <a:p>
            <a:r>
              <a:rPr lang="en-US" dirty="0"/>
              <a:t>Next-Gen security “attacks”</a:t>
            </a:r>
          </a:p>
        </p:txBody>
      </p:sp>
      <p:sp>
        <p:nvSpPr>
          <p:cNvPr id="3" name="Footer Placeholder 2">
            <a:extLst>
              <a:ext uri="{FF2B5EF4-FFF2-40B4-BE49-F238E27FC236}">
                <a16:creationId xmlns:a16="http://schemas.microsoft.com/office/drawing/2014/main" id="{90AD47C7-A79E-104B-A6E9-A2F7D5AD2B69}"/>
              </a:ext>
            </a:extLst>
          </p:cNvPr>
          <p:cNvSpPr>
            <a:spLocks noGrp="1"/>
          </p:cNvSpPr>
          <p:nvPr>
            <p:ph type="ftr" sz="quarter" idx="11"/>
          </p:nvPr>
        </p:nvSpPr>
        <p:spPr/>
        <p:txBody>
          <a:bodyPr/>
          <a:lstStyle/>
          <a:p>
            <a:pPr algn="r"/>
            <a:r>
              <a:rPr lang="en-US"/>
              <a:t>© 2019 Optum, Inc. All rights reserved. 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1094B651-5516-8245-9648-7B474F8D0100}"/>
              </a:ext>
            </a:extLst>
          </p:cNvPr>
          <p:cNvSpPr>
            <a:spLocks noGrp="1"/>
          </p:cNvSpPr>
          <p:nvPr>
            <p:ph type="sldNum" sz="quarter" idx="12"/>
          </p:nvPr>
        </p:nvSpPr>
        <p:spPr/>
        <p:txBody>
          <a:bodyPr/>
          <a:lstStyle/>
          <a:p>
            <a:fld id="{901F1369-4AEB-4520-96C0-9F78886180C1}" type="slidenum">
              <a:rPr lang="en-US" smtClean="0"/>
              <a:pPr/>
              <a:t>11</a:t>
            </a:fld>
            <a:endParaRPr lang="en-US" dirty="0"/>
          </a:p>
        </p:txBody>
      </p:sp>
      <p:pic>
        <p:nvPicPr>
          <p:cNvPr id="3073" name="Picture 1" descr="page10image64414448">
            <a:extLst>
              <a:ext uri="{FF2B5EF4-FFF2-40B4-BE49-F238E27FC236}">
                <a16:creationId xmlns:a16="http://schemas.microsoft.com/office/drawing/2014/main" id="{DFE0F52B-0CEE-F8D0-1C4F-4AA17DA8E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001" y="1322649"/>
            <a:ext cx="8995997" cy="5265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819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B8148CA-406C-8599-6461-BBD5B924C70E}"/>
              </a:ext>
            </a:extLst>
          </p:cNvPr>
          <p:cNvSpPr>
            <a:spLocks noGrp="1"/>
          </p:cNvSpPr>
          <p:nvPr>
            <p:ph type="ftr" sz="quarter" idx="11"/>
          </p:nvPr>
        </p:nvSpPr>
        <p:spPr/>
        <p:txBody>
          <a:bodyPr/>
          <a:lstStyle/>
          <a:p>
            <a:pPr algn="r"/>
            <a:r>
              <a:rPr lang="en-US"/>
              <a:t>© 2019 Optum, Inc. All rights reserved. 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6452341D-2217-BF71-1C13-7E590259DB24}"/>
              </a:ext>
            </a:extLst>
          </p:cNvPr>
          <p:cNvSpPr>
            <a:spLocks noGrp="1"/>
          </p:cNvSpPr>
          <p:nvPr>
            <p:ph type="sldNum" sz="quarter" idx="12"/>
          </p:nvPr>
        </p:nvSpPr>
        <p:spPr/>
        <p:txBody>
          <a:bodyPr/>
          <a:lstStyle/>
          <a:p>
            <a:fld id="{901F1369-4AEB-4520-96C0-9F78886180C1}" type="slidenum">
              <a:rPr lang="en-US" smtClean="0"/>
              <a:pPr/>
              <a:t>12</a:t>
            </a:fld>
            <a:endParaRPr lang="en-US" dirty="0"/>
          </a:p>
        </p:txBody>
      </p:sp>
      <p:pic>
        <p:nvPicPr>
          <p:cNvPr id="5" name="Google Shape;186;p21" descr="preencoded.png">
            <a:extLst>
              <a:ext uri="{FF2B5EF4-FFF2-40B4-BE49-F238E27FC236}">
                <a16:creationId xmlns:a16="http://schemas.microsoft.com/office/drawing/2014/main" id="{DB57D1AD-2D16-5277-8CD6-CA320E0380C5}"/>
              </a:ext>
            </a:extLst>
          </p:cNvPr>
          <p:cNvPicPr preferRelativeResize="0"/>
          <p:nvPr/>
        </p:nvPicPr>
        <p:blipFill rotWithShape="1">
          <a:blip r:embed="rId3">
            <a:alphaModFix/>
          </a:blip>
          <a:srcRect/>
          <a:stretch/>
        </p:blipFill>
        <p:spPr>
          <a:xfrm>
            <a:off x="5534024" y="4761894"/>
            <a:ext cx="1123950" cy="271463"/>
          </a:xfrm>
          <a:prstGeom prst="rect">
            <a:avLst/>
          </a:prstGeom>
          <a:noFill/>
          <a:ln>
            <a:noFill/>
          </a:ln>
        </p:spPr>
      </p:pic>
      <p:sp>
        <p:nvSpPr>
          <p:cNvPr id="6" name="Google Shape;187;p21">
            <a:extLst>
              <a:ext uri="{FF2B5EF4-FFF2-40B4-BE49-F238E27FC236}">
                <a16:creationId xmlns:a16="http://schemas.microsoft.com/office/drawing/2014/main" id="{F4B64516-AD99-3A3A-3C74-7FED4DDAC08F}"/>
              </a:ext>
            </a:extLst>
          </p:cNvPr>
          <p:cNvSpPr/>
          <p:nvPr/>
        </p:nvSpPr>
        <p:spPr>
          <a:xfrm>
            <a:off x="2675486" y="2421862"/>
            <a:ext cx="6841027" cy="2190403"/>
          </a:xfrm>
          <a:prstGeom prst="rect">
            <a:avLst/>
          </a:prstGeom>
          <a:noFill/>
          <a:ln>
            <a:noFill/>
          </a:ln>
        </p:spPr>
        <p:txBody>
          <a:bodyPr spcFirstLastPara="1" wrap="square" lIns="0" tIns="0" rIns="0" bIns="0" anchor="t" anchorCtr="0">
            <a:noAutofit/>
          </a:bodyPr>
          <a:lstStyle/>
          <a:p>
            <a:pPr marL="0" marR="0" lvl="0" indent="0" algn="ctr" rtl="0">
              <a:lnSpc>
                <a:spcPct val="115000"/>
              </a:lnSpc>
              <a:spcBef>
                <a:spcPts val="0"/>
              </a:spcBef>
              <a:spcAft>
                <a:spcPts val="0"/>
              </a:spcAft>
              <a:buNone/>
            </a:pPr>
            <a:r>
              <a:rPr lang="en" sz="2300" i="0" u="none" strike="noStrike" cap="none" dirty="0">
                <a:solidFill>
                  <a:srgbClr val="404567"/>
                </a:solidFill>
                <a:latin typeface="Exo"/>
                <a:ea typeface="Exo"/>
                <a:cs typeface="Exo"/>
                <a:sym typeface="Exo"/>
              </a:rPr>
              <a:t>“By 2025, 45% of </a:t>
            </a:r>
            <a:r>
              <a:rPr lang="en" sz="3600" i="0" u="none" strike="noStrike" cap="none" dirty="0">
                <a:solidFill>
                  <a:srgbClr val="404567"/>
                </a:solidFill>
                <a:latin typeface="Exo"/>
                <a:ea typeface="Exo"/>
                <a:cs typeface="Exo"/>
                <a:sym typeface="Exo"/>
              </a:rPr>
              <a:t>organizations</a:t>
            </a:r>
            <a:r>
              <a:rPr lang="en" sz="2300" i="0" u="none" strike="noStrike" cap="none" dirty="0">
                <a:solidFill>
                  <a:srgbClr val="404567"/>
                </a:solidFill>
                <a:latin typeface="Exo"/>
                <a:ea typeface="Exo"/>
                <a:cs typeface="Exo"/>
                <a:sym typeface="Exo"/>
              </a:rPr>
              <a:t> worldwide will have experienced attacks on </a:t>
            </a:r>
            <a:br>
              <a:rPr lang="en" sz="2300" i="0" u="none" strike="noStrike" cap="none" dirty="0">
                <a:solidFill>
                  <a:schemeClr val="dk1"/>
                </a:solidFill>
                <a:latin typeface="Exo"/>
                <a:ea typeface="Exo"/>
                <a:cs typeface="Exo"/>
                <a:sym typeface="Exo"/>
              </a:rPr>
            </a:br>
            <a:r>
              <a:rPr lang="en" sz="2300" i="0" u="none" strike="noStrike" cap="none" dirty="0">
                <a:solidFill>
                  <a:srgbClr val="404567"/>
                </a:solidFill>
                <a:latin typeface="Exo"/>
                <a:ea typeface="Exo"/>
                <a:cs typeface="Exo"/>
                <a:sym typeface="Exo"/>
              </a:rPr>
              <a:t>their software supply chains, </a:t>
            </a:r>
            <a:br>
              <a:rPr lang="en" sz="2300" i="0" u="none" strike="noStrike" cap="none" dirty="0">
                <a:solidFill>
                  <a:srgbClr val="404567"/>
                </a:solidFill>
                <a:latin typeface="Exo"/>
                <a:ea typeface="Exo"/>
                <a:cs typeface="Exo"/>
                <a:sym typeface="Exo"/>
              </a:rPr>
            </a:br>
            <a:r>
              <a:rPr lang="en" sz="2300" i="0" u="none" strike="noStrike" cap="none" dirty="0">
                <a:solidFill>
                  <a:srgbClr val="404567"/>
                </a:solidFill>
                <a:latin typeface="Exo"/>
                <a:ea typeface="Exo"/>
                <a:cs typeface="Exo"/>
                <a:sym typeface="Exo"/>
              </a:rPr>
              <a:t>a three-fold increase from 2021.”</a:t>
            </a:r>
            <a:endParaRPr sz="2300" i="0" u="none" strike="noStrike" cap="none" dirty="0">
              <a:solidFill>
                <a:schemeClr val="dk1"/>
              </a:solidFill>
              <a:latin typeface="Exo"/>
              <a:ea typeface="Exo"/>
              <a:cs typeface="Exo"/>
              <a:sym typeface="Exo"/>
            </a:endParaRPr>
          </a:p>
        </p:txBody>
      </p:sp>
    </p:spTree>
    <p:extLst>
      <p:ext uri="{BB962C8B-B14F-4D97-AF65-F5344CB8AC3E}">
        <p14:creationId xmlns:p14="http://schemas.microsoft.com/office/powerpoint/2010/main" val="4054696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734C-DC1A-7A48-B755-0D0DFDFD9DD3}"/>
              </a:ext>
            </a:extLst>
          </p:cNvPr>
          <p:cNvSpPr>
            <a:spLocks noGrp="1"/>
          </p:cNvSpPr>
          <p:nvPr>
            <p:ph type="title"/>
          </p:nvPr>
        </p:nvSpPr>
        <p:spPr/>
        <p:txBody>
          <a:bodyPr/>
          <a:lstStyle/>
          <a:p>
            <a:r>
              <a:rPr lang="en-US" dirty="0"/>
              <a:t>Vulnerability Incidents</a:t>
            </a:r>
          </a:p>
        </p:txBody>
      </p:sp>
    </p:spTree>
    <p:extLst>
      <p:ext uri="{BB962C8B-B14F-4D97-AF65-F5344CB8AC3E}">
        <p14:creationId xmlns:p14="http://schemas.microsoft.com/office/powerpoint/2010/main" val="3127134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A7E56-F332-0A41-8DFA-4CFB698F37B9}"/>
              </a:ext>
            </a:extLst>
          </p:cNvPr>
          <p:cNvSpPr>
            <a:spLocks noGrp="1"/>
          </p:cNvSpPr>
          <p:nvPr>
            <p:ph type="title"/>
          </p:nvPr>
        </p:nvSpPr>
        <p:spPr/>
        <p:txBody>
          <a:bodyPr/>
          <a:lstStyle/>
          <a:p>
            <a:r>
              <a:rPr lang="en-US" dirty="0"/>
              <a:t>Next-Gen Software Supply Chain Incidents</a:t>
            </a:r>
          </a:p>
        </p:txBody>
      </p:sp>
      <p:sp>
        <p:nvSpPr>
          <p:cNvPr id="3" name="Footer Placeholder 2">
            <a:extLst>
              <a:ext uri="{FF2B5EF4-FFF2-40B4-BE49-F238E27FC236}">
                <a16:creationId xmlns:a16="http://schemas.microsoft.com/office/drawing/2014/main" id="{90AD47C7-A79E-104B-A6E9-A2F7D5AD2B69}"/>
              </a:ext>
            </a:extLst>
          </p:cNvPr>
          <p:cNvSpPr>
            <a:spLocks noGrp="1"/>
          </p:cNvSpPr>
          <p:nvPr>
            <p:ph type="ftr" sz="quarter" idx="11"/>
          </p:nvPr>
        </p:nvSpPr>
        <p:spPr/>
        <p:txBody>
          <a:bodyPr/>
          <a:lstStyle/>
          <a:p>
            <a:pPr algn="r"/>
            <a:r>
              <a:rPr lang="en-US"/>
              <a:t>© 2019 Optum, Inc. All rights reserved. 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1094B651-5516-8245-9648-7B474F8D0100}"/>
              </a:ext>
            </a:extLst>
          </p:cNvPr>
          <p:cNvSpPr>
            <a:spLocks noGrp="1"/>
          </p:cNvSpPr>
          <p:nvPr>
            <p:ph type="sldNum" sz="quarter" idx="12"/>
          </p:nvPr>
        </p:nvSpPr>
        <p:spPr/>
        <p:txBody>
          <a:bodyPr/>
          <a:lstStyle/>
          <a:p>
            <a:fld id="{901F1369-4AEB-4520-96C0-9F78886180C1}" type="slidenum">
              <a:rPr lang="en-US" smtClean="0"/>
              <a:pPr/>
              <a:t>14</a:t>
            </a:fld>
            <a:endParaRPr lang="en-US" dirty="0"/>
          </a:p>
        </p:txBody>
      </p:sp>
      <p:pic>
        <p:nvPicPr>
          <p:cNvPr id="4098" name="Picture 2" descr="page12image64014160">
            <a:extLst>
              <a:ext uri="{FF2B5EF4-FFF2-40B4-BE49-F238E27FC236}">
                <a16:creationId xmlns:a16="http://schemas.microsoft.com/office/drawing/2014/main" id="{4211AB32-D426-F4CB-B5DF-0D620955E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500" y="1156949"/>
            <a:ext cx="7289300" cy="5291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947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36798F-187E-C448-8028-F8C7EFCF7613}"/>
              </a:ext>
            </a:extLst>
          </p:cNvPr>
          <p:cNvSpPr>
            <a:spLocks noGrp="1"/>
          </p:cNvSpPr>
          <p:nvPr>
            <p:ph type="body" sz="quarter" idx="13"/>
          </p:nvPr>
        </p:nvSpPr>
        <p:spPr/>
        <p:txBody>
          <a:bodyPr/>
          <a:lstStyle/>
          <a:p>
            <a:r>
              <a:rPr lang="en-US" dirty="0"/>
              <a:t>December 2020</a:t>
            </a:r>
          </a:p>
        </p:txBody>
      </p:sp>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SolarWinds</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15</a:t>
            </a:fld>
            <a:endParaRPr lang="en-US" dirty="0"/>
          </a:p>
        </p:txBody>
      </p:sp>
      <p:sp>
        <p:nvSpPr>
          <p:cNvPr id="14" name="Text Placeholder 2">
            <a:extLst>
              <a:ext uri="{FF2B5EF4-FFF2-40B4-BE49-F238E27FC236}">
                <a16:creationId xmlns:a16="http://schemas.microsoft.com/office/drawing/2014/main" id="{2FCEB8A5-BABB-CB4A-B3A4-CA366D25D0F6}"/>
              </a:ext>
            </a:extLst>
          </p:cNvPr>
          <p:cNvSpPr txBox="1">
            <a:spLocks/>
          </p:cNvSpPr>
          <p:nvPr/>
        </p:nvSpPr>
        <p:spPr bwMode="gray">
          <a:xfrm>
            <a:off x="495299" y="1861456"/>
            <a:ext cx="7429501" cy="1280160"/>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solidFill>
                  <a:srgbClr val="050707"/>
                </a:solidFill>
                <a:latin typeface="ProximaNova"/>
              </a:rPr>
              <a:t>T</a:t>
            </a:r>
            <a:r>
              <a:rPr lang="en-US" sz="1800" dirty="0">
                <a:solidFill>
                  <a:srgbClr val="050707"/>
                </a:solidFill>
                <a:effectLst/>
                <a:latin typeface="ProximaNova"/>
              </a:rPr>
              <a:t>hreat actors gained access to SolarWinds’ internal development tools to inject malicious code into SolarWinds’ Orion update binaries. </a:t>
            </a:r>
            <a:endParaRPr lang="en-US" sz="2000" dirty="0"/>
          </a:p>
        </p:txBody>
      </p:sp>
      <p:sp>
        <p:nvSpPr>
          <p:cNvPr id="15" name="Text Placeholder 3">
            <a:extLst>
              <a:ext uri="{FF2B5EF4-FFF2-40B4-BE49-F238E27FC236}">
                <a16:creationId xmlns:a16="http://schemas.microsoft.com/office/drawing/2014/main" id="{B52462AD-842D-CF4B-8DF0-601948F45DF6}"/>
              </a:ext>
            </a:extLst>
          </p:cNvPr>
          <p:cNvSpPr txBox="1">
            <a:spLocks/>
          </p:cNvSpPr>
          <p:nvPr/>
        </p:nvSpPr>
        <p:spPr bwMode="gray">
          <a:xfrm>
            <a:off x="495299" y="3242808"/>
            <a:ext cx="7429501" cy="1280160"/>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800" dirty="0">
                <a:solidFill>
                  <a:srgbClr val="070A0A"/>
                </a:solidFill>
                <a:effectLst/>
                <a:latin typeface="ProximaNova"/>
              </a:rPr>
              <a:t>Roughly, </a:t>
            </a:r>
            <a:r>
              <a:rPr lang="en-US" sz="1800" b="1" dirty="0">
                <a:solidFill>
                  <a:srgbClr val="1930E8"/>
                </a:solidFill>
                <a:effectLst/>
                <a:latin typeface="ProximaNova"/>
              </a:rPr>
              <a:t>18,000 customers </a:t>
            </a:r>
            <a:r>
              <a:rPr lang="en-US" sz="1800" dirty="0">
                <a:solidFill>
                  <a:srgbClr val="070A0A"/>
                </a:solidFill>
                <a:effectLst/>
                <a:latin typeface="ProximaNova"/>
              </a:rPr>
              <a:t>automatically pulled these malicious updates, exposing large companies and government entities.</a:t>
            </a:r>
            <a:br>
              <a:rPr lang="en-US" sz="1800" dirty="0">
                <a:solidFill>
                  <a:srgbClr val="070A0A"/>
                </a:solidFill>
                <a:effectLst/>
                <a:latin typeface="ProximaNova"/>
              </a:rPr>
            </a:br>
            <a:endParaRPr lang="en-US" sz="2000" dirty="0">
              <a:effectLst/>
            </a:endParaRPr>
          </a:p>
        </p:txBody>
      </p:sp>
      <p:sp>
        <p:nvSpPr>
          <p:cNvPr id="16" name="Text Placeholder 4">
            <a:extLst>
              <a:ext uri="{FF2B5EF4-FFF2-40B4-BE49-F238E27FC236}">
                <a16:creationId xmlns:a16="http://schemas.microsoft.com/office/drawing/2014/main" id="{CA7718E8-6131-AE49-9129-8115C96D8244}"/>
              </a:ext>
            </a:extLst>
          </p:cNvPr>
          <p:cNvSpPr>
            <a:spLocks noGrp="1"/>
          </p:cNvSpPr>
          <p:nvPr>
            <p:ph type="body" sz="quarter" idx="20"/>
          </p:nvPr>
        </p:nvSpPr>
        <p:spPr>
          <a:xfrm>
            <a:off x="495299" y="4624161"/>
            <a:ext cx="7429501" cy="1280160"/>
          </a:xfrm>
        </p:spPr>
        <p:txBody>
          <a:bodyPr>
            <a:normAutofit/>
          </a:bodyPr>
          <a:lstStyle/>
          <a:p>
            <a:r>
              <a:rPr lang="en-US" dirty="0">
                <a:solidFill>
                  <a:srgbClr val="070A0A"/>
                </a:solidFill>
                <a:latin typeface="ProximaNova"/>
              </a:rPr>
              <a:t>E</a:t>
            </a:r>
            <a:r>
              <a:rPr lang="en-US" sz="1800" dirty="0">
                <a:solidFill>
                  <a:srgbClr val="070A0A"/>
                </a:solidFill>
                <a:effectLst/>
                <a:latin typeface="ProximaNova"/>
              </a:rPr>
              <a:t>nabled bad actors to explore and exploit their networks at will over the course of many months. </a:t>
            </a:r>
            <a:endParaRPr lang="en-US" sz="2000" dirty="0">
              <a:effectLst/>
            </a:endParaRPr>
          </a:p>
        </p:txBody>
      </p:sp>
      <p:pic>
        <p:nvPicPr>
          <p:cNvPr id="6156" name="Picture 12" descr="Fire">
            <a:extLst>
              <a:ext uri="{FF2B5EF4-FFF2-40B4-BE49-F238E27FC236}">
                <a16:creationId xmlns:a16="http://schemas.microsoft.com/office/drawing/2014/main" id="{8AFC7EC9-EF39-0B2C-E123-28A075BEE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4108" y="2257288"/>
            <a:ext cx="2781300"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578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36798F-187E-C448-8028-F8C7EFCF7613}"/>
              </a:ext>
            </a:extLst>
          </p:cNvPr>
          <p:cNvSpPr>
            <a:spLocks noGrp="1"/>
          </p:cNvSpPr>
          <p:nvPr>
            <p:ph type="body" sz="quarter" idx="13"/>
          </p:nvPr>
        </p:nvSpPr>
        <p:spPr/>
        <p:txBody>
          <a:bodyPr/>
          <a:lstStyle/>
          <a:p>
            <a:r>
              <a:rPr lang="en-US" dirty="0"/>
              <a:t>2019</a:t>
            </a:r>
          </a:p>
        </p:txBody>
      </p:sp>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British Airways fined $237M</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16</a:t>
            </a:fld>
            <a:endParaRPr lang="en-US" dirty="0"/>
          </a:p>
        </p:txBody>
      </p:sp>
      <p:pic>
        <p:nvPicPr>
          <p:cNvPr id="13" name="Picture 12">
            <a:extLst>
              <a:ext uri="{FF2B5EF4-FFF2-40B4-BE49-F238E27FC236}">
                <a16:creationId xmlns:a16="http://schemas.microsoft.com/office/drawing/2014/main" id="{7C7E80E5-0209-664B-8389-19A959997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0947" y="4612601"/>
            <a:ext cx="7416800" cy="1641322"/>
          </a:xfrm>
          <a:prstGeom prst="rect">
            <a:avLst/>
          </a:prstGeom>
        </p:spPr>
      </p:pic>
      <p:pic>
        <p:nvPicPr>
          <p:cNvPr id="11" name="Picture 10">
            <a:extLst>
              <a:ext uri="{FF2B5EF4-FFF2-40B4-BE49-F238E27FC236}">
                <a16:creationId xmlns:a16="http://schemas.microsoft.com/office/drawing/2014/main" id="{7FC2675E-3F4D-AE4A-9411-CC90088B63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947" y="1610407"/>
            <a:ext cx="7416800" cy="2794000"/>
          </a:xfrm>
          <a:prstGeom prst="rect">
            <a:avLst/>
          </a:prstGeom>
        </p:spPr>
      </p:pic>
    </p:spTree>
    <p:extLst>
      <p:ext uri="{BB962C8B-B14F-4D97-AF65-F5344CB8AC3E}">
        <p14:creationId xmlns:p14="http://schemas.microsoft.com/office/powerpoint/2010/main" val="1570323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106EF-6A1B-5749-BF7C-739A5A18F524}"/>
              </a:ext>
            </a:extLst>
          </p:cNvPr>
          <p:cNvSpPr>
            <a:spLocks noGrp="1"/>
          </p:cNvSpPr>
          <p:nvPr>
            <p:ph type="title"/>
          </p:nvPr>
        </p:nvSpPr>
        <p:spPr/>
        <p:txBody>
          <a:bodyPr/>
          <a:lstStyle/>
          <a:p>
            <a:r>
              <a:rPr lang="en-US" dirty="0"/>
              <a:t>So, what’s can be done?</a:t>
            </a:r>
          </a:p>
        </p:txBody>
      </p:sp>
      <p:pic>
        <p:nvPicPr>
          <p:cNvPr id="4" name="Picture 3">
            <a:extLst>
              <a:ext uri="{FF2B5EF4-FFF2-40B4-BE49-F238E27FC236}">
                <a16:creationId xmlns:a16="http://schemas.microsoft.com/office/drawing/2014/main" id="{6692DA52-82CE-7541-A155-D947E3345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49" y="3957637"/>
            <a:ext cx="6294146" cy="931789"/>
          </a:xfrm>
          <a:prstGeom prst="rect">
            <a:avLst/>
          </a:prstGeom>
        </p:spPr>
      </p:pic>
    </p:spTree>
    <p:extLst>
      <p:ext uri="{BB962C8B-B14F-4D97-AF65-F5344CB8AC3E}">
        <p14:creationId xmlns:p14="http://schemas.microsoft.com/office/powerpoint/2010/main" val="2540013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A5311E-891C-FD42-AE44-A36690BF60F5}"/>
              </a:ext>
            </a:extLst>
          </p:cNvPr>
          <p:cNvSpPr>
            <a:spLocks noGrp="1"/>
          </p:cNvSpPr>
          <p:nvPr>
            <p:ph type="body" sz="quarter" idx="24"/>
          </p:nvPr>
        </p:nvSpPr>
        <p:spPr/>
        <p:txBody>
          <a:bodyPr anchor="ctr"/>
          <a:lstStyle/>
          <a:p>
            <a:r>
              <a:rPr lang="en-US" dirty="0"/>
              <a:t>Leverage tools to track, analyze, and manage dependencies. </a:t>
            </a:r>
          </a:p>
          <a:p>
            <a:r>
              <a:rPr lang="en-US" dirty="0"/>
              <a:t>Document project dependencies in a way that is readily consumable by downstream users. </a:t>
            </a:r>
          </a:p>
        </p:txBody>
      </p:sp>
      <p:sp>
        <p:nvSpPr>
          <p:cNvPr id="3" name="Text Placeholder 2">
            <a:extLst>
              <a:ext uri="{FF2B5EF4-FFF2-40B4-BE49-F238E27FC236}">
                <a16:creationId xmlns:a16="http://schemas.microsoft.com/office/drawing/2014/main" id="{CF394E3A-D21A-4C4E-9144-81613BBAB9F6}"/>
              </a:ext>
            </a:extLst>
          </p:cNvPr>
          <p:cNvSpPr>
            <a:spLocks noGrp="1"/>
          </p:cNvSpPr>
          <p:nvPr>
            <p:ph type="body" sz="quarter" idx="23"/>
          </p:nvPr>
        </p:nvSpPr>
        <p:spPr/>
        <p:txBody>
          <a:bodyPr/>
          <a:lstStyle/>
          <a:p>
            <a:endParaRPr lang="en-US"/>
          </a:p>
        </p:txBody>
      </p:sp>
      <p:sp>
        <p:nvSpPr>
          <p:cNvPr id="4" name="Text Placeholder 3">
            <a:extLst>
              <a:ext uri="{FF2B5EF4-FFF2-40B4-BE49-F238E27FC236}">
                <a16:creationId xmlns:a16="http://schemas.microsoft.com/office/drawing/2014/main" id="{D6C148BE-32B6-D448-8968-D61120E68684}"/>
              </a:ext>
            </a:extLst>
          </p:cNvPr>
          <p:cNvSpPr>
            <a:spLocks noGrp="1"/>
          </p:cNvSpPr>
          <p:nvPr>
            <p:ph type="body" sz="quarter" idx="22"/>
          </p:nvPr>
        </p:nvSpPr>
        <p:spPr/>
        <p:txBody>
          <a:bodyPr anchor="ctr"/>
          <a:lstStyle/>
          <a:p>
            <a:r>
              <a:rPr lang="en-US" dirty="0"/>
              <a:t>Integrate testing into SDLC to check common bugs, unexpected behavior, and malicious changes. </a:t>
            </a:r>
          </a:p>
        </p:txBody>
      </p:sp>
      <p:sp>
        <p:nvSpPr>
          <p:cNvPr id="5" name="Text Placeholder 4">
            <a:extLst>
              <a:ext uri="{FF2B5EF4-FFF2-40B4-BE49-F238E27FC236}">
                <a16:creationId xmlns:a16="http://schemas.microsoft.com/office/drawing/2014/main" id="{375C88E9-D55D-8646-947B-124076D65A21}"/>
              </a:ext>
            </a:extLst>
          </p:cNvPr>
          <p:cNvSpPr>
            <a:spLocks noGrp="1"/>
          </p:cNvSpPr>
          <p:nvPr>
            <p:ph type="body" sz="quarter" idx="21"/>
          </p:nvPr>
        </p:nvSpPr>
        <p:spPr/>
        <p:txBody>
          <a:bodyPr/>
          <a:lstStyle/>
          <a:p>
            <a:r>
              <a:rPr lang="en-US" dirty="0"/>
              <a:t> </a:t>
            </a:r>
          </a:p>
        </p:txBody>
      </p:sp>
      <p:sp>
        <p:nvSpPr>
          <p:cNvPr id="6" name="Text Placeholder 5">
            <a:extLst>
              <a:ext uri="{FF2B5EF4-FFF2-40B4-BE49-F238E27FC236}">
                <a16:creationId xmlns:a16="http://schemas.microsoft.com/office/drawing/2014/main" id="{6EE01709-BEBB-EF44-90DE-EF3C137D49D5}"/>
              </a:ext>
            </a:extLst>
          </p:cNvPr>
          <p:cNvSpPr>
            <a:spLocks noGrp="1"/>
          </p:cNvSpPr>
          <p:nvPr>
            <p:ph type="body" sz="quarter" idx="20"/>
          </p:nvPr>
        </p:nvSpPr>
        <p:spPr/>
        <p:txBody>
          <a:bodyPr anchor="ctr"/>
          <a:lstStyle/>
          <a:p>
            <a:r>
              <a:rPr lang="en-US" dirty="0"/>
              <a:t>Use unique version identifier for each release.</a:t>
            </a:r>
          </a:p>
          <a:p>
            <a:r>
              <a:rPr lang="en-US" dirty="0"/>
              <a:t>Cryptographically sign or present verifiable proof of a project’s integrity.</a:t>
            </a:r>
          </a:p>
        </p:txBody>
      </p:sp>
      <p:sp>
        <p:nvSpPr>
          <p:cNvPr id="7" name="Text Placeholder 6">
            <a:extLst>
              <a:ext uri="{FF2B5EF4-FFF2-40B4-BE49-F238E27FC236}">
                <a16:creationId xmlns:a16="http://schemas.microsoft.com/office/drawing/2014/main" id="{32242EA6-0343-2346-BAA6-288E122F8FB7}"/>
              </a:ext>
            </a:extLst>
          </p:cNvPr>
          <p:cNvSpPr>
            <a:spLocks noGrp="1"/>
          </p:cNvSpPr>
          <p:nvPr>
            <p:ph type="body" sz="quarter" idx="17"/>
          </p:nvPr>
        </p:nvSpPr>
        <p:spPr/>
        <p:txBody>
          <a:bodyPr/>
          <a:lstStyle/>
          <a:p>
            <a:r>
              <a:rPr lang="en-US" dirty="0"/>
              <a:t> </a:t>
            </a:r>
          </a:p>
        </p:txBody>
      </p:sp>
      <p:sp>
        <p:nvSpPr>
          <p:cNvPr id="8" name="Text Placeholder 7">
            <a:extLst>
              <a:ext uri="{FF2B5EF4-FFF2-40B4-BE49-F238E27FC236}">
                <a16:creationId xmlns:a16="http://schemas.microsoft.com/office/drawing/2014/main" id="{13432155-3ECA-BC43-8807-C41D65125500}"/>
              </a:ext>
            </a:extLst>
          </p:cNvPr>
          <p:cNvSpPr>
            <a:spLocks noGrp="1"/>
          </p:cNvSpPr>
          <p:nvPr>
            <p:ph type="body" sz="quarter" idx="19"/>
          </p:nvPr>
        </p:nvSpPr>
        <p:spPr/>
        <p:txBody>
          <a:bodyPr anchor="ctr"/>
          <a:lstStyle/>
          <a:p>
            <a:r>
              <a:rPr lang="en-US" dirty="0"/>
              <a:t>Require change control tracking throughout SDLC. </a:t>
            </a:r>
          </a:p>
        </p:txBody>
      </p:sp>
      <p:sp>
        <p:nvSpPr>
          <p:cNvPr id="9" name="Text Placeholder 8">
            <a:extLst>
              <a:ext uri="{FF2B5EF4-FFF2-40B4-BE49-F238E27FC236}">
                <a16:creationId xmlns:a16="http://schemas.microsoft.com/office/drawing/2014/main" id="{8ECF62B5-AB1F-E04E-9E58-8010958ACD4C}"/>
              </a:ext>
            </a:extLst>
          </p:cNvPr>
          <p:cNvSpPr>
            <a:spLocks noGrp="1"/>
          </p:cNvSpPr>
          <p:nvPr>
            <p:ph type="body" sz="quarter" idx="16"/>
          </p:nvPr>
        </p:nvSpPr>
        <p:spPr/>
        <p:txBody>
          <a:bodyPr/>
          <a:lstStyle/>
          <a:p>
            <a:endParaRPr lang="en-US"/>
          </a:p>
        </p:txBody>
      </p:sp>
      <p:sp>
        <p:nvSpPr>
          <p:cNvPr id="10" name="Text Placeholder 9">
            <a:extLst>
              <a:ext uri="{FF2B5EF4-FFF2-40B4-BE49-F238E27FC236}">
                <a16:creationId xmlns:a16="http://schemas.microsoft.com/office/drawing/2014/main" id="{91AF3113-5D95-014E-8FC5-F03DDC9563B1}"/>
              </a:ext>
            </a:extLst>
          </p:cNvPr>
          <p:cNvSpPr>
            <a:spLocks noGrp="1"/>
          </p:cNvSpPr>
          <p:nvPr>
            <p:ph type="body" sz="quarter" idx="18"/>
          </p:nvPr>
        </p:nvSpPr>
        <p:spPr/>
        <p:txBody>
          <a:bodyPr anchor="ctr"/>
          <a:lstStyle/>
          <a:p>
            <a:r>
              <a:rPr lang="en-US" dirty="0"/>
              <a:t>Use 2FA/MFA for developer and other important accounts. </a:t>
            </a:r>
          </a:p>
        </p:txBody>
      </p:sp>
      <p:sp>
        <p:nvSpPr>
          <p:cNvPr id="11" name="Text Placeholder 10">
            <a:extLst>
              <a:ext uri="{FF2B5EF4-FFF2-40B4-BE49-F238E27FC236}">
                <a16:creationId xmlns:a16="http://schemas.microsoft.com/office/drawing/2014/main" id="{510BA91C-C8DB-DF4E-943C-1B7B4BA41901}"/>
              </a:ext>
            </a:extLst>
          </p:cNvPr>
          <p:cNvSpPr>
            <a:spLocks noGrp="1"/>
          </p:cNvSpPr>
          <p:nvPr>
            <p:ph type="body" sz="quarter" idx="14"/>
          </p:nvPr>
        </p:nvSpPr>
        <p:spPr/>
        <p:txBody>
          <a:bodyPr/>
          <a:lstStyle/>
          <a:p>
            <a:endParaRPr lang="en-US"/>
          </a:p>
        </p:txBody>
      </p:sp>
      <p:sp>
        <p:nvSpPr>
          <p:cNvPr id="13" name="Title 12">
            <a:extLst>
              <a:ext uri="{FF2B5EF4-FFF2-40B4-BE49-F238E27FC236}">
                <a16:creationId xmlns:a16="http://schemas.microsoft.com/office/drawing/2014/main" id="{0762CA43-3881-9C45-B946-38E9E9A3ECC0}"/>
              </a:ext>
            </a:extLst>
          </p:cNvPr>
          <p:cNvSpPr>
            <a:spLocks noGrp="1"/>
          </p:cNvSpPr>
          <p:nvPr>
            <p:ph type="title"/>
          </p:nvPr>
        </p:nvSpPr>
        <p:spPr/>
        <p:txBody>
          <a:bodyPr/>
          <a:lstStyle/>
          <a:p>
            <a:r>
              <a:rPr lang="en-US" dirty="0"/>
              <a:t>Developer Practices</a:t>
            </a:r>
          </a:p>
        </p:txBody>
      </p:sp>
      <p:sp>
        <p:nvSpPr>
          <p:cNvPr id="14" name="Footer Placeholder 13">
            <a:extLst>
              <a:ext uri="{FF2B5EF4-FFF2-40B4-BE49-F238E27FC236}">
                <a16:creationId xmlns:a16="http://schemas.microsoft.com/office/drawing/2014/main" id="{26CACEF3-4AA1-CA40-AD25-24DB0AEFD977}"/>
              </a:ext>
            </a:extLst>
          </p:cNvPr>
          <p:cNvSpPr>
            <a:spLocks noGrp="1"/>
          </p:cNvSpPr>
          <p:nvPr>
            <p:ph type="ftr" sz="quarter" idx="26"/>
          </p:nvPr>
        </p:nvSpPr>
        <p:spPr/>
        <p:txBody>
          <a:bodyPr/>
          <a:lstStyle/>
          <a:p>
            <a:pPr algn="r"/>
            <a:r>
              <a:rPr lang="en-US" dirty="0"/>
              <a:t>© 2019 Optum, Inc. All rights reserved. Confidential property of Optum. Do not distribute or reproduce without express permission from Optum.</a:t>
            </a:r>
          </a:p>
        </p:txBody>
      </p:sp>
      <p:sp>
        <p:nvSpPr>
          <p:cNvPr id="15" name="Slide Number Placeholder 14">
            <a:extLst>
              <a:ext uri="{FF2B5EF4-FFF2-40B4-BE49-F238E27FC236}">
                <a16:creationId xmlns:a16="http://schemas.microsoft.com/office/drawing/2014/main" id="{A2665063-C393-8A4B-AA61-06E4FAF4AAA3}"/>
              </a:ext>
            </a:extLst>
          </p:cNvPr>
          <p:cNvSpPr>
            <a:spLocks noGrp="1"/>
          </p:cNvSpPr>
          <p:nvPr>
            <p:ph type="sldNum" sz="quarter" idx="27"/>
          </p:nvPr>
        </p:nvSpPr>
        <p:spPr/>
        <p:txBody>
          <a:bodyPr/>
          <a:lstStyle/>
          <a:p>
            <a:fld id="{901F1369-4AEB-4520-96C0-9F78886180C1}" type="slidenum">
              <a:rPr lang="en-US" smtClean="0"/>
              <a:pPr/>
              <a:t>18</a:t>
            </a:fld>
            <a:endParaRPr lang="en-US" dirty="0"/>
          </a:p>
        </p:txBody>
      </p:sp>
      <p:pic>
        <p:nvPicPr>
          <p:cNvPr id="16" name="Picture 15">
            <a:extLst>
              <a:ext uri="{FF2B5EF4-FFF2-40B4-BE49-F238E27FC236}">
                <a16:creationId xmlns:a16="http://schemas.microsoft.com/office/drawing/2014/main" id="{BEC9B169-CC77-524B-B1D3-FAA489AECC94}"/>
              </a:ext>
            </a:extLst>
          </p:cNvPr>
          <p:cNvPicPr>
            <a:picLocks noChangeAspect="1"/>
          </p:cNvPicPr>
          <p:nvPr/>
        </p:nvPicPr>
        <p:blipFill>
          <a:blip r:embed="rId3"/>
          <a:stretch>
            <a:fillRect/>
          </a:stretch>
        </p:blipFill>
        <p:spPr>
          <a:xfrm>
            <a:off x="786774" y="3483251"/>
            <a:ext cx="477483" cy="790317"/>
          </a:xfrm>
          <a:prstGeom prst="rect">
            <a:avLst/>
          </a:prstGeom>
        </p:spPr>
      </p:pic>
      <p:pic>
        <p:nvPicPr>
          <p:cNvPr id="19" name="Picture 18">
            <a:extLst>
              <a:ext uri="{FF2B5EF4-FFF2-40B4-BE49-F238E27FC236}">
                <a16:creationId xmlns:a16="http://schemas.microsoft.com/office/drawing/2014/main" id="{C6660010-A0D3-9A48-8188-0ED8AF4128DF}"/>
              </a:ext>
            </a:extLst>
          </p:cNvPr>
          <p:cNvPicPr>
            <a:picLocks noChangeAspect="1"/>
          </p:cNvPicPr>
          <p:nvPr/>
        </p:nvPicPr>
        <p:blipFill>
          <a:blip r:embed="rId4"/>
          <a:stretch>
            <a:fillRect/>
          </a:stretch>
        </p:blipFill>
        <p:spPr>
          <a:xfrm>
            <a:off x="636339" y="4325894"/>
            <a:ext cx="764930" cy="764930"/>
          </a:xfrm>
          <a:prstGeom prst="rect">
            <a:avLst/>
          </a:prstGeom>
        </p:spPr>
      </p:pic>
      <p:pic>
        <p:nvPicPr>
          <p:cNvPr id="20" name="Picture 19">
            <a:extLst>
              <a:ext uri="{FF2B5EF4-FFF2-40B4-BE49-F238E27FC236}">
                <a16:creationId xmlns:a16="http://schemas.microsoft.com/office/drawing/2014/main" id="{78607248-892B-A243-B1D1-DCD04ADBC626}"/>
              </a:ext>
            </a:extLst>
          </p:cNvPr>
          <p:cNvPicPr>
            <a:picLocks noChangeAspect="1"/>
          </p:cNvPicPr>
          <p:nvPr/>
        </p:nvPicPr>
        <p:blipFill>
          <a:blip r:embed="rId5"/>
          <a:stretch>
            <a:fillRect/>
          </a:stretch>
        </p:blipFill>
        <p:spPr>
          <a:xfrm>
            <a:off x="490062" y="5133905"/>
            <a:ext cx="1076942" cy="777341"/>
          </a:xfrm>
          <a:prstGeom prst="rect">
            <a:avLst/>
          </a:prstGeom>
        </p:spPr>
      </p:pic>
      <p:pic>
        <p:nvPicPr>
          <p:cNvPr id="21" name="Picture 20">
            <a:extLst>
              <a:ext uri="{FF2B5EF4-FFF2-40B4-BE49-F238E27FC236}">
                <a16:creationId xmlns:a16="http://schemas.microsoft.com/office/drawing/2014/main" id="{E8039AA2-10D4-F442-BBE9-F8270B3581CA}"/>
              </a:ext>
            </a:extLst>
          </p:cNvPr>
          <p:cNvPicPr>
            <a:picLocks noChangeAspect="1"/>
          </p:cNvPicPr>
          <p:nvPr/>
        </p:nvPicPr>
        <p:blipFill>
          <a:blip r:embed="rId6"/>
          <a:stretch>
            <a:fillRect/>
          </a:stretch>
        </p:blipFill>
        <p:spPr>
          <a:xfrm>
            <a:off x="637997" y="2678714"/>
            <a:ext cx="777594" cy="777594"/>
          </a:xfrm>
          <a:prstGeom prst="rect">
            <a:avLst/>
          </a:prstGeom>
        </p:spPr>
      </p:pic>
      <p:pic>
        <p:nvPicPr>
          <p:cNvPr id="22" name="Picture 21">
            <a:extLst>
              <a:ext uri="{FF2B5EF4-FFF2-40B4-BE49-F238E27FC236}">
                <a16:creationId xmlns:a16="http://schemas.microsoft.com/office/drawing/2014/main" id="{E5A03CC5-B53E-D147-B9A6-A2208B801AD4}"/>
              </a:ext>
            </a:extLst>
          </p:cNvPr>
          <p:cNvPicPr>
            <a:picLocks noChangeAspect="1"/>
          </p:cNvPicPr>
          <p:nvPr/>
        </p:nvPicPr>
        <p:blipFill>
          <a:blip r:embed="rId7"/>
          <a:stretch>
            <a:fillRect/>
          </a:stretch>
        </p:blipFill>
        <p:spPr>
          <a:xfrm>
            <a:off x="633950" y="1868315"/>
            <a:ext cx="767319" cy="758072"/>
          </a:xfrm>
          <a:prstGeom prst="rect">
            <a:avLst/>
          </a:prstGeom>
        </p:spPr>
      </p:pic>
      <p:sp>
        <p:nvSpPr>
          <p:cNvPr id="24" name="Text Placeholder 23">
            <a:extLst>
              <a:ext uri="{FF2B5EF4-FFF2-40B4-BE49-F238E27FC236}">
                <a16:creationId xmlns:a16="http://schemas.microsoft.com/office/drawing/2014/main" id="{E2F546AF-5CA9-074A-B0A3-8EBA0380AF28}"/>
              </a:ext>
            </a:extLst>
          </p:cNvPr>
          <p:cNvSpPr>
            <a:spLocks noGrp="1"/>
          </p:cNvSpPr>
          <p:nvPr>
            <p:ph type="body" sz="quarter" idx="13"/>
          </p:nvPr>
        </p:nvSpPr>
        <p:spPr/>
        <p:txBody>
          <a:bodyPr/>
          <a:lstStyle/>
          <a:p>
            <a:r>
              <a:rPr lang="en-US" dirty="0"/>
              <a:t> </a:t>
            </a:r>
          </a:p>
        </p:txBody>
      </p:sp>
    </p:spTree>
    <p:extLst>
      <p:ext uri="{BB962C8B-B14F-4D97-AF65-F5344CB8AC3E}">
        <p14:creationId xmlns:p14="http://schemas.microsoft.com/office/powerpoint/2010/main" val="4170560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36798F-187E-C448-8028-F8C7EFCF7613}"/>
              </a:ext>
            </a:extLst>
          </p:cNvPr>
          <p:cNvSpPr>
            <a:spLocks noGrp="1"/>
          </p:cNvSpPr>
          <p:nvPr>
            <p:ph type="body" sz="quarter" idx="13"/>
          </p:nvPr>
        </p:nvSpPr>
        <p:spPr/>
        <p:txBody>
          <a:bodyPr/>
          <a:lstStyle/>
          <a:p>
            <a:r>
              <a:rPr lang="en-US" dirty="0"/>
              <a:t>Mean Time to Update (MTTU)</a:t>
            </a:r>
          </a:p>
        </p:txBody>
      </p:sp>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Project Development Practices</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19</a:t>
            </a:fld>
            <a:endParaRPr lang="en-US" dirty="0"/>
          </a:p>
        </p:txBody>
      </p:sp>
      <p:sp>
        <p:nvSpPr>
          <p:cNvPr id="14" name="Text Placeholder 2">
            <a:extLst>
              <a:ext uri="{FF2B5EF4-FFF2-40B4-BE49-F238E27FC236}">
                <a16:creationId xmlns:a16="http://schemas.microsoft.com/office/drawing/2014/main" id="{2FCEB8A5-BABB-CB4A-B3A4-CA366D25D0F6}"/>
              </a:ext>
            </a:extLst>
          </p:cNvPr>
          <p:cNvSpPr txBox="1">
            <a:spLocks/>
          </p:cNvSpPr>
          <p:nvPr/>
        </p:nvSpPr>
        <p:spPr bwMode="gray">
          <a:xfrm>
            <a:off x="434338" y="4227038"/>
            <a:ext cx="7429501" cy="1280160"/>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solidFill>
                  <a:srgbClr val="050707"/>
                </a:solidFill>
                <a:latin typeface="ProximaNova"/>
              </a:rPr>
              <a:t>Adopt defined criteria for selecting open source projects.</a:t>
            </a:r>
            <a:endParaRPr lang="en-US" sz="2000" dirty="0">
              <a:solidFill>
                <a:srgbClr val="050707"/>
              </a:solidFill>
              <a:latin typeface="ProximaNova"/>
            </a:endParaRPr>
          </a:p>
          <a:p>
            <a:pPr lvl="1"/>
            <a:r>
              <a:rPr lang="en-US" sz="1800" dirty="0">
                <a:solidFill>
                  <a:srgbClr val="050707"/>
                </a:solidFill>
                <a:latin typeface="ProximaNova"/>
              </a:rPr>
              <a:t>Select projects that have low MTTU.</a:t>
            </a:r>
          </a:p>
          <a:p>
            <a:pPr lvl="1"/>
            <a:r>
              <a:rPr lang="en-US" sz="1800" dirty="0">
                <a:solidFill>
                  <a:srgbClr val="050707"/>
                </a:solidFill>
                <a:latin typeface="ProximaNova"/>
              </a:rPr>
              <a:t>Adopt and evaluate other metrics.</a:t>
            </a:r>
            <a:endParaRPr lang="en-US" dirty="0">
              <a:solidFill>
                <a:srgbClr val="050707"/>
              </a:solidFill>
              <a:latin typeface="ProximaNova"/>
            </a:endParaRPr>
          </a:p>
        </p:txBody>
      </p:sp>
      <p:sp>
        <p:nvSpPr>
          <p:cNvPr id="15" name="Text Placeholder 3">
            <a:extLst>
              <a:ext uri="{FF2B5EF4-FFF2-40B4-BE49-F238E27FC236}">
                <a16:creationId xmlns:a16="http://schemas.microsoft.com/office/drawing/2014/main" id="{B52462AD-842D-CF4B-8DF0-601948F45DF6}"/>
              </a:ext>
            </a:extLst>
          </p:cNvPr>
          <p:cNvSpPr txBox="1">
            <a:spLocks/>
          </p:cNvSpPr>
          <p:nvPr/>
        </p:nvSpPr>
        <p:spPr bwMode="gray">
          <a:xfrm>
            <a:off x="434339" y="2092133"/>
            <a:ext cx="7429501" cy="1280160"/>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800" dirty="0">
                <a:solidFill>
                  <a:srgbClr val="070A0A"/>
                </a:solidFill>
                <a:effectLst/>
                <a:latin typeface="ProximaNova"/>
              </a:rPr>
              <a:t>Understand and minimize project MTTU metrics.</a:t>
            </a:r>
          </a:p>
          <a:p>
            <a:pPr lvl="1"/>
            <a:r>
              <a:rPr lang="en-US" dirty="0">
                <a:solidFill>
                  <a:srgbClr val="070A0A"/>
                </a:solidFill>
                <a:latin typeface="ProximaNova"/>
              </a:rPr>
              <a:t>MTTU is the average time required for a project to respond to new versions of its dependencies.</a:t>
            </a:r>
            <a:endParaRPr lang="en-US" sz="1800" dirty="0">
              <a:effectLst/>
            </a:endParaRPr>
          </a:p>
        </p:txBody>
      </p:sp>
      <p:pic>
        <p:nvPicPr>
          <p:cNvPr id="7169" name="Picture 1" descr="page16image64091136">
            <a:extLst>
              <a:ext uri="{FF2B5EF4-FFF2-40B4-BE49-F238E27FC236}">
                <a16:creationId xmlns:a16="http://schemas.microsoft.com/office/drawing/2014/main" id="{B74ADD96-1531-4E0D-2386-1C591CD9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5280" y="1925070"/>
            <a:ext cx="3849624" cy="3812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980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827C63-F108-0C99-137E-5DDA1D959D5F}"/>
              </a:ext>
            </a:extLst>
          </p:cNvPr>
          <p:cNvSpPr>
            <a:spLocks noGrp="1"/>
          </p:cNvSpPr>
          <p:nvPr>
            <p:ph type="body" sz="quarter" idx="13"/>
          </p:nvPr>
        </p:nvSpPr>
        <p:spPr/>
        <p:txBody>
          <a:bodyPr/>
          <a:lstStyle/>
          <a:p>
            <a:r>
              <a:rPr lang="en-US" dirty="0"/>
              <a:t>Free and Open-Source Software</a:t>
            </a:r>
          </a:p>
        </p:txBody>
      </p:sp>
      <p:sp>
        <p:nvSpPr>
          <p:cNvPr id="3" name="Title 2">
            <a:extLst>
              <a:ext uri="{FF2B5EF4-FFF2-40B4-BE49-F238E27FC236}">
                <a16:creationId xmlns:a16="http://schemas.microsoft.com/office/drawing/2014/main" id="{1F821C8A-2F43-6A9C-428D-7F00A477884C}"/>
              </a:ext>
            </a:extLst>
          </p:cNvPr>
          <p:cNvSpPr>
            <a:spLocks noGrp="1"/>
          </p:cNvSpPr>
          <p:nvPr>
            <p:ph type="title"/>
          </p:nvPr>
        </p:nvSpPr>
        <p:spPr/>
        <p:txBody>
          <a:bodyPr/>
          <a:lstStyle/>
          <a:p>
            <a:r>
              <a:rPr lang="en-US" dirty="0"/>
              <a:t>FOSS</a:t>
            </a:r>
          </a:p>
        </p:txBody>
      </p:sp>
      <p:sp>
        <p:nvSpPr>
          <p:cNvPr id="4" name="Footer Placeholder 3">
            <a:extLst>
              <a:ext uri="{FF2B5EF4-FFF2-40B4-BE49-F238E27FC236}">
                <a16:creationId xmlns:a16="http://schemas.microsoft.com/office/drawing/2014/main" id="{C2474428-8929-E793-9F57-F12D862BABB6}"/>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223DFAA5-6D16-F424-8B3A-6CE1CF121DD1}"/>
              </a:ext>
            </a:extLst>
          </p:cNvPr>
          <p:cNvSpPr>
            <a:spLocks noGrp="1"/>
          </p:cNvSpPr>
          <p:nvPr>
            <p:ph type="sldNum" sz="quarter" idx="16"/>
          </p:nvPr>
        </p:nvSpPr>
        <p:spPr/>
        <p:txBody>
          <a:bodyPr/>
          <a:lstStyle/>
          <a:p>
            <a:fld id="{901F1369-4AEB-4520-96C0-9F78886180C1}" type="slidenum">
              <a:rPr lang="en-US" smtClean="0"/>
              <a:pPr/>
              <a:t>2</a:t>
            </a:fld>
            <a:endParaRPr lang="en-US" dirty="0"/>
          </a:p>
        </p:txBody>
      </p:sp>
      <p:sp>
        <p:nvSpPr>
          <p:cNvPr id="7" name="Text Placeholder 2">
            <a:extLst>
              <a:ext uri="{FF2B5EF4-FFF2-40B4-BE49-F238E27FC236}">
                <a16:creationId xmlns:a16="http://schemas.microsoft.com/office/drawing/2014/main" id="{DB699EF4-3498-7874-EBD1-66F0D4EFBFEA}"/>
              </a:ext>
            </a:extLst>
          </p:cNvPr>
          <p:cNvSpPr txBox="1">
            <a:spLocks/>
          </p:cNvSpPr>
          <p:nvPr/>
        </p:nvSpPr>
        <p:spPr>
          <a:xfrm>
            <a:off x="495296" y="1909457"/>
            <a:ext cx="7429501" cy="697533"/>
          </a:xfrm>
          <a:prstGeom prst="rect">
            <a:avLst/>
          </a:prstGeom>
        </p:spPr>
        <p:txBody>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400" b="1" dirty="0"/>
              <a:t>1. The freedom to run the program as you wish, for any purpose</a:t>
            </a:r>
            <a:endParaRPr lang="en-US" sz="1400" dirty="0"/>
          </a:p>
        </p:txBody>
      </p:sp>
      <p:sp>
        <p:nvSpPr>
          <p:cNvPr id="8" name="Text Placeholder 2">
            <a:extLst>
              <a:ext uri="{FF2B5EF4-FFF2-40B4-BE49-F238E27FC236}">
                <a16:creationId xmlns:a16="http://schemas.microsoft.com/office/drawing/2014/main" id="{101008C3-9A90-CFFA-8C94-D82EAD5CD8C4}"/>
              </a:ext>
            </a:extLst>
          </p:cNvPr>
          <p:cNvSpPr txBox="1">
            <a:spLocks/>
          </p:cNvSpPr>
          <p:nvPr/>
        </p:nvSpPr>
        <p:spPr>
          <a:xfrm>
            <a:off x="495298" y="2654992"/>
            <a:ext cx="7429501" cy="1172463"/>
          </a:xfrm>
          <a:prstGeom prst="rect">
            <a:avLst/>
          </a:prstGeom>
        </p:spPr>
        <p:txBody>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400" b="1" dirty="0"/>
              <a:t>2. The freedom to study how the program works and change it so it does your computing as you wish.</a:t>
            </a:r>
          </a:p>
          <a:p>
            <a:r>
              <a:rPr lang="en-US" sz="1400" b="1" dirty="0"/>
              <a:t>Access to the source code is a precondition for this.</a:t>
            </a:r>
          </a:p>
        </p:txBody>
      </p:sp>
      <p:sp>
        <p:nvSpPr>
          <p:cNvPr id="9" name="Text Placeholder 2">
            <a:extLst>
              <a:ext uri="{FF2B5EF4-FFF2-40B4-BE49-F238E27FC236}">
                <a16:creationId xmlns:a16="http://schemas.microsoft.com/office/drawing/2014/main" id="{C60CDEF6-AD47-5EEF-0742-8B829C193CC4}"/>
              </a:ext>
            </a:extLst>
          </p:cNvPr>
          <p:cNvSpPr txBox="1">
            <a:spLocks/>
          </p:cNvSpPr>
          <p:nvPr/>
        </p:nvSpPr>
        <p:spPr>
          <a:xfrm>
            <a:off x="495297" y="3923458"/>
            <a:ext cx="7429501" cy="632388"/>
          </a:xfrm>
          <a:prstGeom prst="rect">
            <a:avLst/>
          </a:prstGeom>
        </p:spPr>
        <p:txBody>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400" b="1" dirty="0"/>
              <a:t>3. The freedom to redistribute copies so you can help others.</a:t>
            </a:r>
          </a:p>
        </p:txBody>
      </p:sp>
      <p:sp>
        <p:nvSpPr>
          <p:cNvPr id="10" name="Text Placeholder 2">
            <a:extLst>
              <a:ext uri="{FF2B5EF4-FFF2-40B4-BE49-F238E27FC236}">
                <a16:creationId xmlns:a16="http://schemas.microsoft.com/office/drawing/2014/main" id="{D8EA1F8C-4288-F6DC-E3A6-AE38B6468F7A}"/>
              </a:ext>
            </a:extLst>
          </p:cNvPr>
          <p:cNvSpPr txBox="1">
            <a:spLocks/>
          </p:cNvSpPr>
          <p:nvPr/>
        </p:nvSpPr>
        <p:spPr>
          <a:xfrm>
            <a:off x="495297" y="4651849"/>
            <a:ext cx="7429501" cy="1320524"/>
          </a:xfrm>
          <a:prstGeom prst="rect">
            <a:avLst/>
          </a:prstGeom>
        </p:spPr>
        <p:txBody>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400" b="1" dirty="0"/>
              <a:t>4. The freedom to distribute copies of your modified versions to others.</a:t>
            </a:r>
          </a:p>
          <a:p>
            <a:r>
              <a:rPr lang="en-US" sz="1400" b="1" dirty="0"/>
              <a:t>By doing this you can give the whole community a chance to benefit from your changes. </a:t>
            </a:r>
          </a:p>
          <a:p>
            <a:r>
              <a:rPr lang="en-US" sz="1400" b="1" dirty="0"/>
              <a:t>Access to the source code is a precondition for this.</a:t>
            </a:r>
          </a:p>
        </p:txBody>
      </p:sp>
    </p:spTree>
    <p:extLst>
      <p:ext uri="{BB962C8B-B14F-4D97-AF65-F5344CB8AC3E}">
        <p14:creationId xmlns:p14="http://schemas.microsoft.com/office/powerpoint/2010/main" val="3535142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36798F-187E-C448-8028-F8C7EFCF7613}"/>
              </a:ext>
            </a:extLst>
          </p:cNvPr>
          <p:cNvSpPr>
            <a:spLocks noGrp="1"/>
          </p:cNvSpPr>
          <p:nvPr>
            <p:ph type="body" sz="quarter" idx="13"/>
          </p:nvPr>
        </p:nvSpPr>
        <p:spPr/>
        <p:txBody>
          <a:bodyPr/>
          <a:lstStyle/>
          <a:p>
            <a:r>
              <a:rPr lang="en-US" dirty="0"/>
              <a:t>Mean Time to Update (MTTU)</a:t>
            </a:r>
          </a:p>
        </p:txBody>
      </p:sp>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Project Development Practices</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20</a:t>
            </a:fld>
            <a:endParaRPr lang="en-US" dirty="0"/>
          </a:p>
        </p:txBody>
      </p:sp>
      <p:pic>
        <p:nvPicPr>
          <p:cNvPr id="3" name="Picture 2">
            <a:extLst>
              <a:ext uri="{FF2B5EF4-FFF2-40B4-BE49-F238E27FC236}">
                <a16:creationId xmlns:a16="http://schemas.microsoft.com/office/drawing/2014/main" id="{CCCAFB85-6FB6-B89F-3B8F-DDBF9D966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877" y="1752600"/>
            <a:ext cx="11202986" cy="4238505"/>
          </a:xfrm>
          <a:prstGeom prst="rect">
            <a:avLst/>
          </a:prstGeom>
        </p:spPr>
      </p:pic>
    </p:spTree>
    <p:extLst>
      <p:ext uri="{BB962C8B-B14F-4D97-AF65-F5344CB8AC3E}">
        <p14:creationId xmlns:p14="http://schemas.microsoft.com/office/powerpoint/2010/main" val="2111603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EE01709-BEBB-EF44-90DE-EF3C137D49D5}"/>
              </a:ext>
            </a:extLst>
          </p:cNvPr>
          <p:cNvSpPr>
            <a:spLocks noGrp="1"/>
          </p:cNvSpPr>
          <p:nvPr>
            <p:ph type="body" sz="quarter" idx="20"/>
          </p:nvPr>
        </p:nvSpPr>
        <p:spPr>
          <a:xfrm>
            <a:off x="1087265" y="5120739"/>
            <a:ext cx="5298295" cy="768096"/>
          </a:xfrm>
        </p:spPr>
        <p:txBody>
          <a:bodyPr anchor="ctr"/>
          <a:lstStyle/>
          <a:p>
            <a:r>
              <a:rPr lang="en-US" b="1" dirty="0" err="1"/>
              <a:t>OpenSSF</a:t>
            </a:r>
            <a:r>
              <a:rPr lang="en-US" b="1" dirty="0"/>
              <a:t> Scorecard</a:t>
            </a:r>
          </a:p>
          <a:p>
            <a:pPr marL="285750" indent="-285750">
              <a:buFont typeface="Arial" panose="020B0604020202020204" pitchFamily="34" charset="0"/>
              <a:buChar char="•"/>
            </a:pPr>
            <a:r>
              <a:rPr lang="en-US" dirty="0"/>
              <a:t>Monitoring development practices, tooling use, and other project quality and maturity attributes.</a:t>
            </a:r>
          </a:p>
        </p:txBody>
      </p:sp>
      <p:sp>
        <p:nvSpPr>
          <p:cNvPr id="7" name="Text Placeholder 6">
            <a:extLst>
              <a:ext uri="{FF2B5EF4-FFF2-40B4-BE49-F238E27FC236}">
                <a16:creationId xmlns:a16="http://schemas.microsoft.com/office/drawing/2014/main" id="{32242EA6-0343-2346-BAA6-288E122F8FB7}"/>
              </a:ext>
            </a:extLst>
          </p:cNvPr>
          <p:cNvSpPr>
            <a:spLocks noGrp="1"/>
          </p:cNvSpPr>
          <p:nvPr>
            <p:ph type="body" sz="quarter" idx="17"/>
          </p:nvPr>
        </p:nvSpPr>
        <p:spPr>
          <a:xfrm>
            <a:off x="495300" y="5125364"/>
            <a:ext cx="579967" cy="768096"/>
          </a:xfrm>
        </p:spPr>
        <p:txBody>
          <a:bodyPr/>
          <a:lstStyle/>
          <a:p>
            <a:r>
              <a:rPr lang="en-US" dirty="0"/>
              <a:t> </a:t>
            </a:r>
          </a:p>
        </p:txBody>
      </p:sp>
      <p:sp>
        <p:nvSpPr>
          <p:cNvPr id="8" name="Text Placeholder 7">
            <a:extLst>
              <a:ext uri="{FF2B5EF4-FFF2-40B4-BE49-F238E27FC236}">
                <a16:creationId xmlns:a16="http://schemas.microsoft.com/office/drawing/2014/main" id="{13432155-3ECA-BC43-8807-C41D65125500}"/>
              </a:ext>
            </a:extLst>
          </p:cNvPr>
          <p:cNvSpPr>
            <a:spLocks noGrp="1"/>
          </p:cNvSpPr>
          <p:nvPr>
            <p:ph type="body" sz="quarter" idx="19"/>
          </p:nvPr>
        </p:nvSpPr>
        <p:spPr>
          <a:xfrm>
            <a:off x="1064078" y="3490070"/>
            <a:ext cx="5298295" cy="768096"/>
          </a:xfrm>
        </p:spPr>
        <p:txBody>
          <a:bodyPr anchor="ctr"/>
          <a:lstStyle/>
          <a:p>
            <a:pPr>
              <a:buNone/>
            </a:pPr>
            <a:r>
              <a:rPr lang="en-US" b="1" dirty="0" err="1"/>
              <a:t>OpenSSF</a:t>
            </a:r>
            <a:r>
              <a:rPr lang="en-US" b="1" dirty="0"/>
              <a:t> Criticality Score</a:t>
            </a:r>
          </a:p>
          <a:p>
            <a:pPr marL="285750" indent="-285750">
              <a:buFont typeface="Arial" panose="020B0604020202020204" pitchFamily="34" charset="0"/>
              <a:buChar char="•"/>
            </a:pPr>
            <a:r>
              <a:rPr lang="en-US" dirty="0"/>
              <a:t>Measures a project’s community, usage, and activity.</a:t>
            </a:r>
          </a:p>
        </p:txBody>
      </p:sp>
      <p:sp>
        <p:nvSpPr>
          <p:cNvPr id="9" name="Text Placeholder 8">
            <a:extLst>
              <a:ext uri="{FF2B5EF4-FFF2-40B4-BE49-F238E27FC236}">
                <a16:creationId xmlns:a16="http://schemas.microsoft.com/office/drawing/2014/main" id="{8ECF62B5-AB1F-E04E-9E58-8010958ACD4C}"/>
              </a:ext>
            </a:extLst>
          </p:cNvPr>
          <p:cNvSpPr>
            <a:spLocks noGrp="1"/>
          </p:cNvSpPr>
          <p:nvPr>
            <p:ph type="body" sz="quarter" idx="16"/>
          </p:nvPr>
        </p:nvSpPr>
        <p:spPr>
          <a:xfrm>
            <a:off x="495301" y="3499381"/>
            <a:ext cx="591964" cy="768096"/>
          </a:xfrm>
        </p:spPr>
        <p:txBody>
          <a:bodyPr/>
          <a:lstStyle/>
          <a:p>
            <a:r>
              <a:rPr lang="en-US" dirty="0"/>
              <a:t> </a:t>
            </a:r>
          </a:p>
        </p:txBody>
      </p:sp>
      <p:sp>
        <p:nvSpPr>
          <p:cNvPr id="10" name="Text Placeholder 9">
            <a:extLst>
              <a:ext uri="{FF2B5EF4-FFF2-40B4-BE49-F238E27FC236}">
                <a16:creationId xmlns:a16="http://schemas.microsoft.com/office/drawing/2014/main" id="{91AF3113-5D95-014E-8FC5-F03DDC9563B1}"/>
              </a:ext>
            </a:extLst>
          </p:cNvPr>
          <p:cNvSpPr>
            <a:spLocks noGrp="1"/>
          </p:cNvSpPr>
          <p:nvPr>
            <p:ph type="body" sz="quarter" idx="18"/>
          </p:nvPr>
        </p:nvSpPr>
        <p:spPr>
          <a:xfrm>
            <a:off x="1075267" y="1868712"/>
            <a:ext cx="5298295" cy="768096"/>
          </a:xfrm>
        </p:spPr>
        <p:txBody>
          <a:bodyPr anchor="ctr"/>
          <a:lstStyle/>
          <a:p>
            <a:pPr>
              <a:buNone/>
            </a:pPr>
            <a:r>
              <a:rPr lang="en-US" b="1" dirty="0" err="1"/>
              <a:t>Libraries.io</a:t>
            </a:r>
            <a:r>
              <a:rPr lang="en-US" b="1" dirty="0"/>
              <a:t> </a:t>
            </a:r>
            <a:r>
              <a:rPr lang="en-US" b="1" dirty="0" err="1"/>
              <a:t>Sourcerank</a:t>
            </a:r>
            <a:endParaRPr lang="en-US" b="1" dirty="0"/>
          </a:p>
          <a:p>
            <a:pPr marL="285750" indent="-285750">
              <a:buFont typeface="Arial" panose="020B0604020202020204" pitchFamily="34" charset="0"/>
              <a:buChar char="•"/>
            </a:pPr>
            <a:r>
              <a:rPr lang="en-US" dirty="0"/>
              <a:t>Focusing on project documentation, maturity, and community.</a:t>
            </a:r>
          </a:p>
        </p:txBody>
      </p:sp>
      <p:sp>
        <p:nvSpPr>
          <p:cNvPr id="11" name="Text Placeholder 10">
            <a:extLst>
              <a:ext uri="{FF2B5EF4-FFF2-40B4-BE49-F238E27FC236}">
                <a16:creationId xmlns:a16="http://schemas.microsoft.com/office/drawing/2014/main" id="{510BA91C-C8DB-DF4E-943C-1B7B4BA41901}"/>
              </a:ext>
            </a:extLst>
          </p:cNvPr>
          <p:cNvSpPr>
            <a:spLocks noGrp="1"/>
          </p:cNvSpPr>
          <p:nvPr>
            <p:ph type="body" sz="quarter" idx="14"/>
          </p:nvPr>
        </p:nvSpPr>
        <p:spPr>
          <a:xfrm>
            <a:off x="495301" y="1861456"/>
            <a:ext cx="568778" cy="768096"/>
          </a:xfrm>
        </p:spPr>
        <p:txBody>
          <a:bodyPr/>
          <a:lstStyle/>
          <a:p>
            <a:r>
              <a:rPr lang="en-US" dirty="0"/>
              <a:t> </a:t>
            </a:r>
          </a:p>
        </p:txBody>
      </p:sp>
      <p:sp>
        <p:nvSpPr>
          <p:cNvPr id="12" name="Text Placeholder 11">
            <a:extLst>
              <a:ext uri="{FF2B5EF4-FFF2-40B4-BE49-F238E27FC236}">
                <a16:creationId xmlns:a16="http://schemas.microsoft.com/office/drawing/2014/main" id="{A83A9960-B6E4-DF41-9860-01CB2C781B88}"/>
              </a:ext>
            </a:extLst>
          </p:cNvPr>
          <p:cNvSpPr>
            <a:spLocks noGrp="1"/>
          </p:cNvSpPr>
          <p:nvPr>
            <p:ph type="body" sz="quarter" idx="13"/>
          </p:nvPr>
        </p:nvSpPr>
        <p:spPr/>
        <p:txBody>
          <a:bodyPr/>
          <a:lstStyle/>
          <a:p>
            <a:r>
              <a:rPr lang="en-US" dirty="0"/>
              <a:t>Other metrics</a:t>
            </a:r>
          </a:p>
        </p:txBody>
      </p:sp>
      <p:sp>
        <p:nvSpPr>
          <p:cNvPr id="13" name="Title 12">
            <a:extLst>
              <a:ext uri="{FF2B5EF4-FFF2-40B4-BE49-F238E27FC236}">
                <a16:creationId xmlns:a16="http://schemas.microsoft.com/office/drawing/2014/main" id="{0762CA43-3881-9C45-B946-38E9E9A3ECC0}"/>
              </a:ext>
            </a:extLst>
          </p:cNvPr>
          <p:cNvSpPr>
            <a:spLocks noGrp="1"/>
          </p:cNvSpPr>
          <p:nvPr>
            <p:ph type="title"/>
          </p:nvPr>
        </p:nvSpPr>
        <p:spPr/>
        <p:txBody>
          <a:bodyPr/>
          <a:lstStyle/>
          <a:p>
            <a:r>
              <a:rPr lang="en-US" dirty="0"/>
              <a:t>Project Development Practices</a:t>
            </a:r>
          </a:p>
        </p:txBody>
      </p:sp>
      <p:sp>
        <p:nvSpPr>
          <p:cNvPr id="14" name="Footer Placeholder 13">
            <a:extLst>
              <a:ext uri="{FF2B5EF4-FFF2-40B4-BE49-F238E27FC236}">
                <a16:creationId xmlns:a16="http://schemas.microsoft.com/office/drawing/2014/main" id="{26CACEF3-4AA1-CA40-AD25-24DB0AEFD977}"/>
              </a:ext>
            </a:extLst>
          </p:cNvPr>
          <p:cNvSpPr>
            <a:spLocks noGrp="1"/>
          </p:cNvSpPr>
          <p:nvPr>
            <p:ph type="ftr" sz="quarter" idx="26"/>
          </p:nvPr>
        </p:nvSpPr>
        <p:spPr/>
        <p:txBody>
          <a:bodyPr/>
          <a:lstStyle/>
          <a:p>
            <a:pPr algn="r"/>
            <a:r>
              <a:rPr lang="en-US" dirty="0"/>
              <a:t>© 2019 Optum, Inc. All rights reserved. Confidential property of Optum. Do not distribute or reproduce without express permission from Optum.</a:t>
            </a:r>
          </a:p>
        </p:txBody>
      </p:sp>
      <p:sp>
        <p:nvSpPr>
          <p:cNvPr id="15" name="Slide Number Placeholder 14">
            <a:extLst>
              <a:ext uri="{FF2B5EF4-FFF2-40B4-BE49-F238E27FC236}">
                <a16:creationId xmlns:a16="http://schemas.microsoft.com/office/drawing/2014/main" id="{A2665063-C393-8A4B-AA61-06E4FAF4AAA3}"/>
              </a:ext>
            </a:extLst>
          </p:cNvPr>
          <p:cNvSpPr>
            <a:spLocks noGrp="1"/>
          </p:cNvSpPr>
          <p:nvPr>
            <p:ph type="sldNum" sz="quarter" idx="27"/>
          </p:nvPr>
        </p:nvSpPr>
        <p:spPr/>
        <p:txBody>
          <a:bodyPr/>
          <a:lstStyle/>
          <a:p>
            <a:fld id="{901F1369-4AEB-4520-96C0-9F78886180C1}" type="slidenum">
              <a:rPr lang="en-US" smtClean="0"/>
              <a:pPr/>
              <a:t>21</a:t>
            </a:fld>
            <a:endParaRPr lang="en-US" dirty="0"/>
          </a:p>
        </p:txBody>
      </p:sp>
      <p:pic>
        <p:nvPicPr>
          <p:cNvPr id="23" name="Picture 22">
            <a:extLst>
              <a:ext uri="{FF2B5EF4-FFF2-40B4-BE49-F238E27FC236}">
                <a16:creationId xmlns:a16="http://schemas.microsoft.com/office/drawing/2014/main" id="{0528AE8E-AF44-42B0-35ED-E06CB329A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553" y="1780167"/>
            <a:ext cx="3629855" cy="4036864"/>
          </a:xfrm>
          <a:prstGeom prst="rect">
            <a:avLst/>
          </a:prstGeom>
        </p:spPr>
      </p:pic>
    </p:spTree>
    <p:extLst>
      <p:ext uri="{BB962C8B-B14F-4D97-AF65-F5344CB8AC3E}">
        <p14:creationId xmlns:p14="http://schemas.microsoft.com/office/powerpoint/2010/main" val="1649960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B74C43-D45C-C32E-7BD0-562646334789}"/>
              </a:ext>
            </a:extLst>
          </p:cNvPr>
          <p:cNvSpPr>
            <a:spLocks noGrp="1"/>
          </p:cNvSpPr>
          <p:nvPr>
            <p:ph type="body" sz="quarter" idx="13"/>
          </p:nvPr>
        </p:nvSpPr>
        <p:spPr/>
        <p:txBody>
          <a:bodyPr/>
          <a:lstStyle/>
          <a:p>
            <a:r>
              <a:rPr lang="en-US" dirty="0"/>
              <a:t>Micro vs Macro Dependency Management</a:t>
            </a:r>
          </a:p>
        </p:txBody>
      </p:sp>
      <p:sp>
        <p:nvSpPr>
          <p:cNvPr id="3" name="Title 2">
            <a:extLst>
              <a:ext uri="{FF2B5EF4-FFF2-40B4-BE49-F238E27FC236}">
                <a16:creationId xmlns:a16="http://schemas.microsoft.com/office/drawing/2014/main" id="{8343C963-A55D-53B5-DB98-B4BA93DDABD7}"/>
              </a:ext>
            </a:extLst>
          </p:cNvPr>
          <p:cNvSpPr>
            <a:spLocks noGrp="1"/>
          </p:cNvSpPr>
          <p:nvPr>
            <p:ph type="title"/>
          </p:nvPr>
        </p:nvSpPr>
        <p:spPr/>
        <p:txBody>
          <a:bodyPr/>
          <a:lstStyle/>
          <a:p>
            <a:r>
              <a:rPr lang="en-US" dirty="0"/>
              <a:t>Dependency Management</a:t>
            </a:r>
          </a:p>
        </p:txBody>
      </p:sp>
      <p:sp>
        <p:nvSpPr>
          <p:cNvPr id="4" name="Footer Placeholder 3">
            <a:extLst>
              <a:ext uri="{FF2B5EF4-FFF2-40B4-BE49-F238E27FC236}">
                <a16:creationId xmlns:a16="http://schemas.microsoft.com/office/drawing/2014/main" id="{92E53981-930D-0C62-E883-C932A2B1E3A6}"/>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302AE8FF-0233-FE68-69A9-26607A5ED64A}"/>
              </a:ext>
            </a:extLst>
          </p:cNvPr>
          <p:cNvSpPr>
            <a:spLocks noGrp="1"/>
          </p:cNvSpPr>
          <p:nvPr>
            <p:ph type="sldNum" sz="quarter" idx="16"/>
          </p:nvPr>
        </p:nvSpPr>
        <p:spPr/>
        <p:txBody>
          <a:bodyPr/>
          <a:lstStyle/>
          <a:p>
            <a:fld id="{901F1369-4AEB-4520-96C0-9F78886180C1}" type="slidenum">
              <a:rPr lang="en-US" smtClean="0"/>
              <a:pPr/>
              <a:t>22</a:t>
            </a:fld>
            <a:endParaRPr lang="en-US" dirty="0"/>
          </a:p>
        </p:txBody>
      </p:sp>
      <p:pic>
        <p:nvPicPr>
          <p:cNvPr id="9217" name="Picture 1" descr="page22image64073504">
            <a:extLst>
              <a:ext uri="{FF2B5EF4-FFF2-40B4-BE49-F238E27FC236}">
                <a16:creationId xmlns:a16="http://schemas.microsoft.com/office/drawing/2014/main" id="{1F4A2A31-4FD5-A0B2-05B6-255AE560A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26" y="2647539"/>
            <a:ext cx="11315126" cy="252026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page22image53782656">
            <a:extLst>
              <a:ext uri="{FF2B5EF4-FFF2-40B4-BE49-F238E27FC236}">
                <a16:creationId xmlns:a16="http://schemas.microsoft.com/office/drawing/2014/main" id="{E3484D4B-0BEE-544D-3026-75D7B7CCFC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726" y="3326305"/>
            <a:ext cx="1049886"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415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B74C43-D45C-C32E-7BD0-562646334789}"/>
              </a:ext>
            </a:extLst>
          </p:cNvPr>
          <p:cNvSpPr>
            <a:spLocks noGrp="1"/>
          </p:cNvSpPr>
          <p:nvPr>
            <p:ph type="body" sz="quarter" idx="13"/>
          </p:nvPr>
        </p:nvSpPr>
        <p:spPr/>
        <p:txBody>
          <a:bodyPr/>
          <a:lstStyle/>
          <a:p>
            <a:r>
              <a:rPr lang="en-US" dirty="0"/>
              <a:t>Time saved with Intelligent Automation</a:t>
            </a:r>
          </a:p>
        </p:txBody>
      </p:sp>
      <p:sp>
        <p:nvSpPr>
          <p:cNvPr id="3" name="Title 2">
            <a:extLst>
              <a:ext uri="{FF2B5EF4-FFF2-40B4-BE49-F238E27FC236}">
                <a16:creationId xmlns:a16="http://schemas.microsoft.com/office/drawing/2014/main" id="{8343C963-A55D-53B5-DB98-B4BA93DDABD7}"/>
              </a:ext>
            </a:extLst>
          </p:cNvPr>
          <p:cNvSpPr>
            <a:spLocks noGrp="1"/>
          </p:cNvSpPr>
          <p:nvPr>
            <p:ph type="title"/>
          </p:nvPr>
        </p:nvSpPr>
        <p:spPr/>
        <p:txBody>
          <a:bodyPr/>
          <a:lstStyle/>
          <a:p>
            <a:r>
              <a:rPr lang="en-US" dirty="0"/>
              <a:t>Dependency Management</a:t>
            </a:r>
          </a:p>
        </p:txBody>
      </p:sp>
      <p:sp>
        <p:nvSpPr>
          <p:cNvPr id="4" name="Footer Placeholder 3">
            <a:extLst>
              <a:ext uri="{FF2B5EF4-FFF2-40B4-BE49-F238E27FC236}">
                <a16:creationId xmlns:a16="http://schemas.microsoft.com/office/drawing/2014/main" id="{92E53981-930D-0C62-E883-C932A2B1E3A6}"/>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302AE8FF-0233-FE68-69A9-26607A5ED64A}"/>
              </a:ext>
            </a:extLst>
          </p:cNvPr>
          <p:cNvSpPr>
            <a:spLocks noGrp="1"/>
          </p:cNvSpPr>
          <p:nvPr>
            <p:ph type="sldNum" sz="quarter" idx="16"/>
          </p:nvPr>
        </p:nvSpPr>
        <p:spPr/>
        <p:txBody>
          <a:bodyPr/>
          <a:lstStyle/>
          <a:p>
            <a:fld id="{901F1369-4AEB-4520-96C0-9F78886180C1}" type="slidenum">
              <a:rPr lang="en-US" smtClean="0"/>
              <a:pPr/>
              <a:t>23</a:t>
            </a:fld>
            <a:endParaRPr lang="en-US" dirty="0"/>
          </a:p>
        </p:txBody>
      </p:sp>
      <p:pic>
        <p:nvPicPr>
          <p:cNvPr id="9218" name="Picture 2" descr="page22image53782656">
            <a:extLst>
              <a:ext uri="{FF2B5EF4-FFF2-40B4-BE49-F238E27FC236}">
                <a16:creationId xmlns:a16="http://schemas.microsoft.com/office/drawing/2014/main" id="{E3484D4B-0BEE-544D-3026-75D7B7CCF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26" y="3326305"/>
            <a:ext cx="1049886" cy="0"/>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page25image64098368">
            <a:extLst>
              <a:ext uri="{FF2B5EF4-FFF2-40B4-BE49-F238E27FC236}">
                <a16:creationId xmlns:a16="http://schemas.microsoft.com/office/drawing/2014/main" id="{15105F88-8A80-DD07-8A92-CE5FFD9EE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61" y="1947365"/>
            <a:ext cx="11590713" cy="3792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799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A5311E-891C-FD42-AE44-A36690BF60F5}"/>
              </a:ext>
            </a:extLst>
          </p:cNvPr>
          <p:cNvSpPr>
            <a:spLocks noGrp="1"/>
          </p:cNvSpPr>
          <p:nvPr>
            <p:ph type="body" sz="quarter" idx="24"/>
          </p:nvPr>
        </p:nvSpPr>
        <p:spPr>
          <a:xfrm>
            <a:off x="1075267" y="5133905"/>
            <a:ext cx="10735733" cy="768096"/>
          </a:xfrm>
        </p:spPr>
        <p:txBody>
          <a:bodyPr anchor="ctr"/>
          <a:lstStyle/>
          <a:p>
            <a:r>
              <a:rPr lang="en-US" dirty="0"/>
              <a:t>Difficulty in revoking assigned vulnerabilities when they are found to be invalid, creating confusion and lack of trust in overall program.</a:t>
            </a:r>
          </a:p>
        </p:txBody>
      </p:sp>
      <p:sp>
        <p:nvSpPr>
          <p:cNvPr id="3" name="Text Placeholder 2">
            <a:extLst>
              <a:ext uri="{FF2B5EF4-FFF2-40B4-BE49-F238E27FC236}">
                <a16:creationId xmlns:a16="http://schemas.microsoft.com/office/drawing/2014/main" id="{CF394E3A-D21A-4C4E-9144-81613BBAB9F6}"/>
              </a:ext>
            </a:extLst>
          </p:cNvPr>
          <p:cNvSpPr>
            <a:spLocks noGrp="1"/>
          </p:cNvSpPr>
          <p:nvPr>
            <p:ph type="body" sz="quarter" idx="23"/>
          </p:nvPr>
        </p:nvSpPr>
        <p:spPr>
          <a:xfrm>
            <a:off x="495300" y="5143150"/>
            <a:ext cx="579967" cy="768096"/>
          </a:xfrm>
        </p:spPr>
        <p:txBody>
          <a:bodyPr/>
          <a:lstStyle/>
          <a:p>
            <a:r>
              <a:rPr lang="en-US" dirty="0"/>
              <a:t> </a:t>
            </a:r>
          </a:p>
        </p:txBody>
      </p:sp>
      <p:sp>
        <p:nvSpPr>
          <p:cNvPr id="4" name="Text Placeholder 3">
            <a:extLst>
              <a:ext uri="{FF2B5EF4-FFF2-40B4-BE49-F238E27FC236}">
                <a16:creationId xmlns:a16="http://schemas.microsoft.com/office/drawing/2014/main" id="{D6C148BE-32B6-D448-8968-D61120E68684}"/>
              </a:ext>
            </a:extLst>
          </p:cNvPr>
          <p:cNvSpPr>
            <a:spLocks noGrp="1"/>
          </p:cNvSpPr>
          <p:nvPr>
            <p:ph type="body" sz="quarter" idx="22"/>
          </p:nvPr>
        </p:nvSpPr>
        <p:spPr>
          <a:xfrm>
            <a:off x="1075267" y="4315792"/>
            <a:ext cx="10732105" cy="768096"/>
          </a:xfrm>
        </p:spPr>
        <p:txBody>
          <a:bodyPr anchor="ctr"/>
          <a:lstStyle/>
          <a:p>
            <a:r>
              <a:rPr lang="en-US" dirty="0"/>
              <a:t>Overinflated and/or underplayed vulnerability scores, leading to misallocated resources and in some cases vulnerability “fatigue.”</a:t>
            </a:r>
          </a:p>
        </p:txBody>
      </p:sp>
      <p:sp>
        <p:nvSpPr>
          <p:cNvPr id="5" name="Text Placeholder 4">
            <a:extLst>
              <a:ext uri="{FF2B5EF4-FFF2-40B4-BE49-F238E27FC236}">
                <a16:creationId xmlns:a16="http://schemas.microsoft.com/office/drawing/2014/main" id="{375C88E9-D55D-8646-947B-124076D65A21}"/>
              </a:ext>
            </a:extLst>
          </p:cNvPr>
          <p:cNvSpPr>
            <a:spLocks noGrp="1"/>
          </p:cNvSpPr>
          <p:nvPr>
            <p:ph type="body" sz="quarter" idx="21"/>
          </p:nvPr>
        </p:nvSpPr>
        <p:spPr>
          <a:xfrm>
            <a:off x="495300" y="4322728"/>
            <a:ext cx="579967" cy="768096"/>
          </a:xfrm>
        </p:spPr>
        <p:txBody>
          <a:bodyPr/>
          <a:lstStyle/>
          <a:p>
            <a:r>
              <a:rPr lang="en-US" dirty="0"/>
              <a:t> </a:t>
            </a:r>
          </a:p>
        </p:txBody>
      </p:sp>
      <p:sp>
        <p:nvSpPr>
          <p:cNvPr id="6" name="Text Placeholder 5">
            <a:extLst>
              <a:ext uri="{FF2B5EF4-FFF2-40B4-BE49-F238E27FC236}">
                <a16:creationId xmlns:a16="http://schemas.microsoft.com/office/drawing/2014/main" id="{6EE01709-BEBB-EF44-90DE-EF3C137D49D5}"/>
              </a:ext>
            </a:extLst>
          </p:cNvPr>
          <p:cNvSpPr>
            <a:spLocks noGrp="1"/>
          </p:cNvSpPr>
          <p:nvPr>
            <p:ph type="body" sz="quarter" idx="20"/>
          </p:nvPr>
        </p:nvSpPr>
        <p:spPr>
          <a:xfrm>
            <a:off x="1075267" y="3497680"/>
            <a:ext cx="10735733" cy="768096"/>
          </a:xfrm>
        </p:spPr>
        <p:txBody>
          <a:bodyPr anchor="ctr"/>
          <a:lstStyle/>
          <a:p>
            <a:r>
              <a:rPr lang="en-US" dirty="0"/>
              <a:t>Poorly contextualized descriptions of vulnerabilities, increasing the difficulty of mitigation and vulnerability management.</a:t>
            </a:r>
          </a:p>
        </p:txBody>
      </p:sp>
      <p:sp>
        <p:nvSpPr>
          <p:cNvPr id="7" name="Text Placeholder 6">
            <a:extLst>
              <a:ext uri="{FF2B5EF4-FFF2-40B4-BE49-F238E27FC236}">
                <a16:creationId xmlns:a16="http://schemas.microsoft.com/office/drawing/2014/main" id="{32242EA6-0343-2346-BAA6-288E122F8FB7}"/>
              </a:ext>
            </a:extLst>
          </p:cNvPr>
          <p:cNvSpPr>
            <a:spLocks noGrp="1"/>
          </p:cNvSpPr>
          <p:nvPr>
            <p:ph type="body" sz="quarter" idx="17"/>
          </p:nvPr>
        </p:nvSpPr>
        <p:spPr>
          <a:xfrm>
            <a:off x="495300" y="3502304"/>
            <a:ext cx="579967" cy="768096"/>
          </a:xfrm>
        </p:spPr>
        <p:txBody>
          <a:bodyPr/>
          <a:lstStyle/>
          <a:p>
            <a:r>
              <a:rPr lang="en-US" dirty="0"/>
              <a:t> </a:t>
            </a:r>
          </a:p>
        </p:txBody>
      </p:sp>
      <p:sp>
        <p:nvSpPr>
          <p:cNvPr id="8" name="Text Placeholder 7">
            <a:extLst>
              <a:ext uri="{FF2B5EF4-FFF2-40B4-BE49-F238E27FC236}">
                <a16:creationId xmlns:a16="http://schemas.microsoft.com/office/drawing/2014/main" id="{13432155-3ECA-BC43-8807-C41D65125500}"/>
              </a:ext>
            </a:extLst>
          </p:cNvPr>
          <p:cNvSpPr>
            <a:spLocks noGrp="1"/>
          </p:cNvSpPr>
          <p:nvPr>
            <p:ph type="body" sz="quarter" idx="19"/>
          </p:nvPr>
        </p:nvSpPr>
        <p:spPr>
          <a:xfrm>
            <a:off x="1075267" y="2679568"/>
            <a:ext cx="10735733" cy="768096"/>
          </a:xfrm>
        </p:spPr>
        <p:txBody>
          <a:bodyPr anchor="ctr"/>
          <a:lstStyle/>
          <a:p>
            <a:r>
              <a:rPr lang="en-US" dirty="0"/>
              <a:t>Severely delayed assignment of vulnerability identifiers, creating risks for downstream parties who remain unaware and likely unprotected from the issue.</a:t>
            </a:r>
          </a:p>
        </p:txBody>
      </p:sp>
      <p:sp>
        <p:nvSpPr>
          <p:cNvPr id="9" name="Text Placeholder 8">
            <a:extLst>
              <a:ext uri="{FF2B5EF4-FFF2-40B4-BE49-F238E27FC236}">
                <a16:creationId xmlns:a16="http://schemas.microsoft.com/office/drawing/2014/main" id="{8ECF62B5-AB1F-E04E-9E58-8010958ACD4C}"/>
              </a:ext>
            </a:extLst>
          </p:cNvPr>
          <p:cNvSpPr>
            <a:spLocks noGrp="1"/>
          </p:cNvSpPr>
          <p:nvPr>
            <p:ph type="body" sz="quarter" idx="16"/>
          </p:nvPr>
        </p:nvSpPr>
        <p:spPr>
          <a:xfrm>
            <a:off x="495300" y="2681880"/>
            <a:ext cx="579967" cy="768096"/>
          </a:xfrm>
        </p:spPr>
        <p:txBody>
          <a:bodyPr/>
          <a:lstStyle/>
          <a:p>
            <a:r>
              <a:rPr lang="en-US" dirty="0"/>
              <a:t> </a:t>
            </a:r>
          </a:p>
        </p:txBody>
      </p:sp>
      <p:sp>
        <p:nvSpPr>
          <p:cNvPr id="10" name="Text Placeholder 9">
            <a:extLst>
              <a:ext uri="{FF2B5EF4-FFF2-40B4-BE49-F238E27FC236}">
                <a16:creationId xmlns:a16="http://schemas.microsoft.com/office/drawing/2014/main" id="{91AF3113-5D95-014E-8FC5-F03DDC9563B1}"/>
              </a:ext>
            </a:extLst>
          </p:cNvPr>
          <p:cNvSpPr>
            <a:spLocks noGrp="1"/>
          </p:cNvSpPr>
          <p:nvPr>
            <p:ph type="body" sz="quarter" idx="18"/>
          </p:nvPr>
        </p:nvSpPr>
        <p:spPr>
          <a:xfrm>
            <a:off x="1075267" y="1861456"/>
            <a:ext cx="10732105" cy="768096"/>
          </a:xfrm>
        </p:spPr>
        <p:txBody>
          <a:bodyPr anchor="ctr"/>
          <a:lstStyle/>
          <a:p>
            <a:r>
              <a:rPr lang="en-US" dirty="0"/>
              <a:t>Missing or rejected vulnerabilities, leading to incomplete coverage in the NVD.</a:t>
            </a:r>
          </a:p>
        </p:txBody>
      </p:sp>
      <p:sp>
        <p:nvSpPr>
          <p:cNvPr id="11" name="Text Placeholder 10">
            <a:extLst>
              <a:ext uri="{FF2B5EF4-FFF2-40B4-BE49-F238E27FC236}">
                <a16:creationId xmlns:a16="http://schemas.microsoft.com/office/drawing/2014/main" id="{510BA91C-C8DB-DF4E-943C-1B7B4BA41901}"/>
              </a:ext>
            </a:extLst>
          </p:cNvPr>
          <p:cNvSpPr>
            <a:spLocks noGrp="1"/>
          </p:cNvSpPr>
          <p:nvPr>
            <p:ph type="body" sz="quarter" idx="14"/>
          </p:nvPr>
        </p:nvSpPr>
        <p:spPr>
          <a:xfrm>
            <a:off x="495300" y="1861456"/>
            <a:ext cx="579967" cy="768096"/>
          </a:xfrm>
        </p:spPr>
        <p:txBody>
          <a:bodyPr/>
          <a:lstStyle/>
          <a:p>
            <a:r>
              <a:rPr lang="en-US" dirty="0"/>
              <a:t> </a:t>
            </a:r>
          </a:p>
        </p:txBody>
      </p:sp>
      <p:sp>
        <p:nvSpPr>
          <p:cNvPr id="12" name="Text Placeholder 11">
            <a:extLst>
              <a:ext uri="{FF2B5EF4-FFF2-40B4-BE49-F238E27FC236}">
                <a16:creationId xmlns:a16="http://schemas.microsoft.com/office/drawing/2014/main" id="{A83A9960-B6E4-DF41-9860-01CB2C781B88}"/>
              </a:ext>
            </a:extLst>
          </p:cNvPr>
          <p:cNvSpPr>
            <a:spLocks noGrp="1"/>
          </p:cNvSpPr>
          <p:nvPr>
            <p:ph type="body" sz="quarter" idx="13"/>
          </p:nvPr>
        </p:nvSpPr>
        <p:spPr/>
        <p:txBody>
          <a:bodyPr/>
          <a:lstStyle/>
          <a:p>
            <a:r>
              <a:rPr lang="en-US" sz="1800" dirty="0"/>
              <a:t>Common Vulnerabilities and Exposures (CVE) &amp; the National Vulnerability Database (NVD) programs</a:t>
            </a:r>
          </a:p>
        </p:txBody>
      </p:sp>
      <p:sp>
        <p:nvSpPr>
          <p:cNvPr id="13" name="Title 12">
            <a:extLst>
              <a:ext uri="{FF2B5EF4-FFF2-40B4-BE49-F238E27FC236}">
                <a16:creationId xmlns:a16="http://schemas.microsoft.com/office/drawing/2014/main" id="{0762CA43-3881-9C45-B946-38E9E9A3ECC0}"/>
              </a:ext>
            </a:extLst>
          </p:cNvPr>
          <p:cNvSpPr>
            <a:spLocks noGrp="1"/>
          </p:cNvSpPr>
          <p:nvPr>
            <p:ph type="title"/>
          </p:nvPr>
        </p:nvSpPr>
        <p:spPr/>
        <p:txBody>
          <a:bodyPr/>
          <a:lstStyle/>
          <a:p>
            <a:r>
              <a:rPr lang="en-US" dirty="0"/>
              <a:t>Vulnerability Databases</a:t>
            </a:r>
          </a:p>
        </p:txBody>
      </p:sp>
      <p:sp>
        <p:nvSpPr>
          <p:cNvPr id="14" name="Footer Placeholder 13">
            <a:extLst>
              <a:ext uri="{FF2B5EF4-FFF2-40B4-BE49-F238E27FC236}">
                <a16:creationId xmlns:a16="http://schemas.microsoft.com/office/drawing/2014/main" id="{26CACEF3-4AA1-CA40-AD25-24DB0AEFD977}"/>
              </a:ext>
            </a:extLst>
          </p:cNvPr>
          <p:cNvSpPr>
            <a:spLocks noGrp="1"/>
          </p:cNvSpPr>
          <p:nvPr>
            <p:ph type="ftr" sz="quarter" idx="26"/>
          </p:nvPr>
        </p:nvSpPr>
        <p:spPr/>
        <p:txBody>
          <a:bodyPr/>
          <a:lstStyle/>
          <a:p>
            <a:pPr algn="r"/>
            <a:r>
              <a:rPr lang="en-US" dirty="0"/>
              <a:t>© 2019 Optum, Inc. All rights reserved. Confidential property of Optum. Do not distribute or reproduce without express permission from Optum.</a:t>
            </a:r>
          </a:p>
        </p:txBody>
      </p:sp>
      <p:sp>
        <p:nvSpPr>
          <p:cNvPr id="15" name="Slide Number Placeholder 14">
            <a:extLst>
              <a:ext uri="{FF2B5EF4-FFF2-40B4-BE49-F238E27FC236}">
                <a16:creationId xmlns:a16="http://schemas.microsoft.com/office/drawing/2014/main" id="{A2665063-C393-8A4B-AA61-06E4FAF4AAA3}"/>
              </a:ext>
            </a:extLst>
          </p:cNvPr>
          <p:cNvSpPr>
            <a:spLocks noGrp="1"/>
          </p:cNvSpPr>
          <p:nvPr>
            <p:ph type="sldNum" sz="quarter" idx="27"/>
          </p:nvPr>
        </p:nvSpPr>
        <p:spPr/>
        <p:txBody>
          <a:bodyPr/>
          <a:lstStyle/>
          <a:p>
            <a:fld id="{901F1369-4AEB-4520-96C0-9F78886180C1}" type="slidenum">
              <a:rPr lang="en-US" smtClean="0"/>
              <a:pPr/>
              <a:t>24</a:t>
            </a:fld>
            <a:endParaRPr lang="en-US" dirty="0"/>
          </a:p>
        </p:txBody>
      </p:sp>
    </p:spTree>
    <p:extLst>
      <p:ext uri="{BB962C8B-B14F-4D97-AF65-F5344CB8AC3E}">
        <p14:creationId xmlns:p14="http://schemas.microsoft.com/office/powerpoint/2010/main" val="1845866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0F6B62-817F-C344-8A6C-098796505A51}"/>
              </a:ext>
            </a:extLst>
          </p:cNvPr>
          <p:cNvSpPr>
            <a:spLocks noGrp="1"/>
          </p:cNvSpPr>
          <p:nvPr>
            <p:ph type="body" sz="quarter" idx="20"/>
          </p:nvPr>
        </p:nvSpPr>
        <p:spPr>
          <a:xfrm>
            <a:off x="1075265" y="4605100"/>
            <a:ext cx="6969729" cy="1280160"/>
          </a:xfrm>
        </p:spPr>
        <p:txBody>
          <a:bodyPr anchor="ctr"/>
          <a:lstStyle/>
          <a:p>
            <a:r>
              <a:rPr lang="en-US" dirty="0"/>
              <a:t>Discomfort with the CVE program because it is managed by a US federal agency.</a:t>
            </a:r>
          </a:p>
        </p:txBody>
      </p:sp>
      <p:sp>
        <p:nvSpPr>
          <p:cNvPr id="3" name="Text Placeholder 2">
            <a:extLst>
              <a:ext uri="{FF2B5EF4-FFF2-40B4-BE49-F238E27FC236}">
                <a16:creationId xmlns:a16="http://schemas.microsoft.com/office/drawing/2014/main" id="{DFDB1B7A-921B-714B-9473-D10ADA56A15C}"/>
              </a:ext>
            </a:extLst>
          </p:cNvPr>
          <p:cNvSpPr>
            <a:spLocks noGrp="1"/>
          </p:cNvSpPr>
          <p:nvPr>
            <p:ph type="body" sz="quarter" idx="17"/>
          </p:nvPr>
        </p:nvSpPr>
        <p:spPr>
          <a:xfrm>
            <a:off x="495300" y="4586060"/>
            <a:ext cx="579967" cy="1307592"/>
          </a:xfrm>
        </p:spPr>
        <p:txBody>
          <a:bodyPr/>
          <a:lstStyle/>
          <a:p>
            <a:r>
              <a:rPr lang="en-US" dirty="0"/>
              <a:t> </a:t>
            </a:r>
          </a:p>
        </p:txBody>
      </p:sp>
      <p:sp>
        <p:nvSpPr>
          <p:cNvPr id="4" name="Text Placeholder 3">
            <a:extLst>
              <a:ext uri="{FF2B5EF4-FFF2-40B4-BE49-F238E27FC236}">
                <a16:creationId xmlns:a16="http://schemas.microsoft.com/office/drawing/2014/main" id="{95E8D385-9ECD-CF4C-8549-E5E066255910}"/>
              </a:ext>
            </a:extLst>
          </p:cNvPr>
          <p:cNvSpPr>
            <a:spLocks noGrp="1"/>
          </p:cNvSpPr>
          <p:nvPr>
            <p:ph type="body" sz="quarter" idx="19"/>
          </p:nvPr>
        </p:nvSpPr>
        <p:spPr>
          <a:xfrm>
            <a:off x="1075266" y="3242798"/>
            <a:ext cx="6969729" cy="1280160"/>
          </a:xfrm>
        </p:spPr>
        <p:txBody>
          <a:bodyPr anchor="ctr"/>
          <a:lstStyle/>
          <a:p>
            <a:r>
              <a:rPr lang="en-US" dirty="0"/>
              <a:t>Abuse by engineers in organizations who see CVE assignments as a way to circumvent difficult management procedures preventing them from doing normal software upgrades.</a:t>
            </a:r>
          </a:p>
        </p:txBody>
      </p:sp>
      <p:sp>
        <p:nvSpPr>
          <p:cNvPr id="5" name="Text Placeholder 4">
            <a:extLst>
              <a:ext uri="{FF2B5EF4-FFF2-40B4-BE49-F238E27FC236}">
                <a16:creationId xmlns:a16="http://schemas.microsoft.com/office/drawing/2014/main" id="{00DBE920-AB05-934A-B885-A9E5652E2E03}"/>
              </a:ext>
            </a:extLst>
          </p:cNvPr>
          <p:cNvSpPr>
            <a:spLocks noGrp="1"/>
          </p:cNvSpPr>
          <p:nvPr>
            <p:ph type="body" sz="quarter" idx="16"/>
          </p:nvPr>
        </p:nvSpPr>
        <p:spPr>
          <a:xfrm>
            <a:off x="495300" y="3223758"/>
            <a:ext cx="579967" cy="1307592"/>
          </a:xfrm>
        </p:spPr>
        <p:txBody>
          <a:bodyPr/>
          <a:lstStyle/>
          <a:p>
            <a:r>
              <a:rPr lang="en-US" dirty="0"/>
              <a:t> </a:t>
            </a:r>
          </a:p>
        </p:txBody>
      </p:sp>
      <p:sp>
        <p:nvSpPr>
          <p:cNvPr id="6" name="Text Placeholder 5">
            <a:extLst>
              <a:ext uri="{FF2B5EF4-FFF2-40B4-BE49-F238E27FC236}">
                <a16:creationId xmlns:a16="http://schemas.microsoft.com/office/drawing/2014/main" id="{EDC579AA-C675-9A4C-8220-9B3268627B43}"/>
              </a:ext>
            </a:extLst>
          </p:cNvPr>
          <p:cNvSpPr>
            <a:spLocks noGrp="1"/>
          </p:cNvSpPr>
          <p:nvPr>
            <p:ph type="body" sz="quarter" idx="18"/>
          </p:nvPr>
        </p:nvSpPr>
        <p:spPr>
          <a:xfrm>
            <a:off x="1075267" y="1879211"/>
            <a:ext cx="6969729" cy="1280160"/>
          </a:xfrm>
        </p:spPr>
        <p:txBody>
          <a:bodyPr anchor="ctr"/>
          <a:lstStyle/>
          <a:p>
            <a:r>
              <a:rPr lang="en-US" dirty="0"/>
              <a:t>Abuse by developers who claim inflated numbers of vulnerabilities in order to pad resumes, creating “false positives.”</a:t>
            </a:r>
          </a:p>
        </p:txBody>
      </p:sp>
      <p:sp>
        <p:nvSpPr>
          <p:cNvPr id="8" name="Text Placeholder 7">
            <a:extLst>
              <a:ext uri="{FF2B5EF4-FFF2-40B4-BE49-F238E27FC236}">
                <a16:creationId xmlns:a16="http://schemas.microsoft.com/office/drawing/2014/main" id="{9EE2D4E4-8F90-4D41-AE6B-AAA790325DA3}"/>
              </a:ext>
            </a:extLst>
          </p:cNvPr>
          <p:cNvSpPr>
            <a:spLocks noGrp="1"/>
          </p:cNvSpPr>
          <p:nvPr>
            <p:ph type="body" sz="quarter" idx="13"/>
          </p:nvPr>
        </p:nvSpPr>
        <p:spPr/>
        <p:txBody>
          <a:bodyPr/>
          <a:lstStyle/>
          <a:p>
            <a:r>
              <a:rPr lang="en-US" dirty="0"/>
              <a:t>Social Issues with CVE and NVD</a:t>
            </a:r>
          </a:p>
        </p:txBody>
      </p:sp>
      <p:sp>
        <p:nvSpPr>
          <p:cNvPr id="9" name="Title 8">
            <a:extLst>
              <a:ext uri="{FF2B5EF4-FFF2-40B4-BE49-F238E27FC236}">
                <a16:creationId xmlns:a16="http://schemas.microsoft.com/office/drawing/2014/main" id="{4A5CDB5E-21BA-2F42-9724-11BDFB582A6E}"/>
              </a:ext>
            </a:extLst>
          </p:cNvPr>
          <p:cNvSpPr>
            <a:spLocks noGrp="1"/>
          </p:cNvSpPr>
          <p:nvPr>
            <p:ph type="title"/>
          </p:nvPr>
        </p:nvSpPr>
        <p:spPr/>
        <p:txBody>
          <a:bodyPr/>
          <a:lstStyle/>
          <a:p>
            <a:r>
              <a:rPr lang="en-US" dirty="0"/>
              <a:t>Vulnerability Databases</a:t>
            </a:r>
          </a:p>
        </p:txBody>
      </p:sp>
      <p:sp>
        <p:nvSpPr>
          <p:cNvPr id="10" name="Footer Placeholder 9">
            <a:extLst>
              <a:ext uri="{FF2B5EF4-FFF2-40B4-BE49-F238E27FC236}">
                <a16:creationId xmlns:a16="http://schemas.microsoft.com/office/drawing/2014/main" id="{EE5EB3AA-3BC5-C44D-82CC-D849C81D8103}"/>
              </a:ext>
            </a:extLst>
          </p:cNvPr>
          <p:cNvSpPr>
            <a:spLocks noGrp="1"/>
          </p:cNvSpPr>
          <p:nvPr>
            <p:ph type="ftr" sz="quarter" idx="22"/>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a:extLst>
              <a:ext uri="{FF2B5EF4-FFF2-40B4-BE49-F238E27FC236}">
                <a16:creationId xmlns:a16="http://schemas.microsoft.com/office/drawing/2014/main" id="{B723994A-1757-E94F-A859-3405B1061D6B}"/>
              </a:ext>
            </a:extLst>
          </p:cNvPr>
          <p:cNvSpPr>
            <a:spLocks noGrp="1"/>
          </p:cNvSpPr>
          <p:nvPr>
            <p:ph type="sldNum" sz="quarter" idx="23"/>
          </p:nvPr>
        </p:nvSpPr>
        <p:spPr/>
        <p:txBody>
          <a:bodyPr/>
          <a:lstStyle/>
          <a:p>
            <a:fld id="{901F1369-4AEB-4520-96C0-9F78886180C1}" type="slidenum">
              <a:rPr lang="en-US" smtClean="0"/>
              <a:pPr/>
              <a:t>25</a:t>
            </a:fld>
            <a:endParaRPr lang="en-US" dirty="0"/>
          </a:p>
        </p:txBody>
      </p:sp>
      <p:pic>
        <p:nvPicPr>
          <p:cNvPr id="14" name="Picture 13">
            <a:extLst>
              <a:ext uri="{FF2B5EF4-FFF2-40B4-BE49-F238E27FC236}">
                <a16:creationId xmlns:a16="http://schemas.microsoft.com/office/drawing/2014/main" id="{C9BFAA9C-83E9-4440-B72B-AEC957E5F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703" y="2267893"/>
            <a:ext cx="2362201" cy="1039368"/>
          </a:xfrm>
          <a:prstGeom prst="rect">
            <a:avLst/>
          </a:prstGeom>
        </p:spPr>
      </p:pic>
      <p:sp>
        <p:nvSpPr>
          <p:cNvPr id="15" name="Text Placeholder 6">
            <a:extLst>
              <a:ext uri="{FF2B5EF4-FFF2-40B4-BE49-F238E27FC236}">
                <a16:creationId xmlns:a16="http://schemas.microsoft.com/office/drawing/2014/main" id="{6DF9D2D6-344A-144D-9FFA-07C811CD1ED4}"/>
              </a:ext>
            </a:extLst>
          </p:cNvPr>
          <p:cNvSpPr txBox="1">
            <a:spLocks/>
          </p:cNvSpPr>
          <p:nvPr/>
        </p:nvSpPr>
        <p:spPr bwMode="gray">
          <a:xfrm>
            <a:off x="495300" y="1861456"/>
            <a:ext cx="579967" cy="1307592"/>
          </a:xfrm>
          <a:prstGeom prst="rect">
            <a:avLst/>
          </a:prstGeom>
          <a:solidFill>
            <a:schemeClr val="tx2"/>
          </a:solidFill>
        </p:spPr>
        <p:txBody>
          <a:bodyPr vert="horz" lIns="137160" tIns="45720" rIns="137160" bIns="45720" rtlCol="0" anchor="ctr">
            <a:noAutofit/>
          </a:bodyPr>
          <a:lstStyle>
            <a:lvl1pPr marL="285750" indent="-285750" algn="l" defTabSz="914400" rtl="0" eaLnBrk="1" latinLnBrk="0" hangingPunct="1">
              <a:lnSpc>
                <a:spcPct val="90000"/>
              </a:lnSpc>
              <a:spcBef>
                <a:spcPts val="0"/>
              </a:spcBef>
              <a:spcAft>
                <a:spcPts val="0"/>
              </a:spcAft>
              <a:buFont typeface="Arial" panose="020B0604020202020204" pitchFamily="34" charset="0"/>
              <a:buChar char="​"/>
              <a:defRPr lang="en-US" sz="1400" kern="1200" dirty="0">
                <a:solidFill>
                  <a:schemeClr val="bg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a:t> </a:t>
            </a:r>
          </a:p>
        </p:txBody>
      </p:sp>
      <p:pic>
        <p:nvPicPr>
          <p:cNvPr id="18" name="Picture 17">
            <a:extLst>
              <a:ext uri="{FF2B5EF4-FFF2-40B4-BE49-F238E27FC236}">
                <a16:creationId xmlns:a16="http://schemas.microsoft.com/office/drawing/2014/main" id="{571EE6A5-715F-2044-9AA8-B99886FA9DF4}"/>
              </a:ext>
            </a:extLst>
          </p:cNvPr>
          <p:cNvPicPr>
            <a:picLocks noChangeAspect="1"/>
          </p:cNvPicPr>
          <p:nvPr/>
        </p:nvPicPr>
        <p:blipFill>
          <a:blip r:embed="rId3"/>
          <a:stretch>
            <a:fillRect/>
          </a:stretch>
        </p:blipFill>
        <p:spPr>
          <a:xfrm>
            <a:off x="9296400" y="4772636"/>
            <a:ext cx="2508504" cy="1121016"/>
          </a:xfrm>
          <a:prstGeom prst="rect">
            <a:avLst/>
          </a:prstGeom>
        </p:spPr>
      </p:pic>
    </p:spTree>
    <p:extLst>
      <p:ext uri="{BB962C8B-B14F-4D97-AF65-F5344CB8AC3E}">
        <p14:creationId xmlns:p14="http://schemas.microsoft.com/office/powerpoint/2010/main" val="4247369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AE692-BFDC-1D42-A4CA-E119FDCF4ADE}"/>
              </a:ext>
            </a:extLst>
          </p:cNvPr>
          <p:cNvSpPr>
            <a:spLocks noGrp="1"/>
          </p:cNvSpPr>
          <p:nvPr>
            <p:ph type="title"/>
          </p:nvPr>
        </p:nvSpPr>
        <p:spPr/>
        <p:txBody>
          <a:bodyPr/>
          <a:lstStyle/>
          <a:p>
            <a:r>
              <a:rPr lang="en-US" dirty="0"/>
              <a:t>Government and Industry Efforts</a:t>
            </a:r>
          </a:p>
        </p:txBody>
      </p:sp>
    </p:spTree>
    <p:extLst>
      <p:ext uri="{BB962C8B-B14F-4D97-AF65-F5344CB8AC3E}">
        <p14:creationId xmlns:p14="http://schemas.microsoft.com/office/powerpoint/2010/main" val="3656073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EE01709-BEBB-EF44-90DE-EF3C137D49D5}"/>
              </a:ext>
            </a:extLst>
          </p:cNvPr>
          <p:cNvSpPr>
            <a:spLocks noGrp="1"/>
          </p:cNvSpPr>
          <p:nvPr>
            <p:ph type="body" sz="quarter" idx="20"/>
          </p:nvPr>
        </p:nvSpPr>
        <p:spPr>
          <a:xfrm>
            <a:off x="5852500" y="2645850"/>
            <a:ext cx="3033349" cy="1419016"/>
          </a:xfrm>
        </p:spPr>
        <p:txBody>
          <a:bodyPr anchor="ctr"/>
          <a:lstStyle/>
          <a:p>
            <a:pPr algn="ctr"/>
            <a:r>
              <a:rPr lang="en-US" dirty="0"/>
              <a:t>CISA and NIST releases paper “Defending Against Software Supply Chain Attacks”, formalizing software supply chain standards.</a:t>
            </a:r>
          </a:p>
        </p:txBody>
      </p:sp>
      <p:sp>
        <p:nvSpPr>
          <p:cNvPr id="8" name="Text Placeholder 7">
            <a:extLst>
              <a:ext uri="{FF2B5EF4-FFF2-40B4-BE49-F238E27FC236}">
                <a16:creationId xmlns:a16="http://schemas.microsoft.com/office/drawing/2014/main" id="{13432155-3ECA-BC43-8807-C41D65125500}"/>
              </a:ext>
            </a:extLst>
          </p:cNvPr>
          <p:cNvSpPr>
            <a:spLocks noGrp="1"/>
          </p:cNvSpPr>
          <p:nvPr>
            <p:ph type="body" sz="quarter" idx="19"/>
          </p:nvPr>
        </p:nvSpPr>
        <p:spPr>
          <a:xfrm>
            <a:off x="3237886" y="5394619"/>
            <a:ext cx="3109871" cy="768096"/>
          </a:xfrm>
        </p:spPr>
        <p:txBody>
          <a:bodyPr anchor="ctr"/>
          <a:lstStyle/>
          <a:p>
            <a:pPr algn="ctr"/>
            <a:r>
              <a:rPr lang="en-US" dirty="0"/>
              <a:t>U.S. Department of Defense releases “Zero Trust Reference Architecture”. </a:t>
            </a:r>
          </a:p>
        </p:txBody>
      </p:sp>
      <p:sp>
        <p:nvSpPr>
          <p:cNvPr id="10" name="Text Placeholder 9">
            <a:extLst>
              <a:ext uri="{FF2B5EF4-FFF2-40B4-BE49-F238E27FC236}">
                <a16:creationId xmlns:a16="http://schemas.microsoft.com/office/drawing/2014/main" id="{91AF3113-5D95-014E-8FC5-F03DDC9563B1}"/>
              </a:ext>
            </a:extLst>
          </p:cNvPr>
          <p:cNvSpPr>
            <a:spLocks noGrp="1"/>
          </p:cNvSpPr>
          <p:nvPr>
            <p:ph type="body" sz="quarter" idx="18"/>
          </p:nvPr>
        </p:nvSpPr>
        <p:spPr>
          <a:xfrm>
            <a:off x="699134" y="3070010"/>
            <a:ext cx="2636715" cy="1218607"/>
          </a:xfrm>
        </p:spPr>
        <p:txBody>
          <a:bodyPr anchor="ctr"/>
          <a:lstStyle/>
          <a:p>
            <a:pPr algn="ctr"/>
            <a:r>
              <a:rPr lang="en-US" dirty="0"/>
              <a:t>President Biden issues two Executive Orders for securing all supply chains and nation’s cybersecurity posture.</a:t>
            </a:r>
          </a:p>
        </p:txBody>
      </p:sp>
      <p:sp>
        <p:nvSpPr>
          <p:cNvPr id="12" name="Text Placeholder 11">
            <a:extLst>
              <a:ext uri="{FF2B5EF4-FFF2-40B4-BE49-F238E27FC236}">
                <a16:creationId xmlns:a16="http://schemas.microsoft.com/office/drawing/2014/main" id="{A83A9960-B6E4-DF41-9860-01CB2C781B88}"/>
              </a:ext>
            </a:extLst>
          </p:cNvPr>
          <p:cNvSpPr>
            <a:spLocks noGrp="1"/>
          </p:cNvSpPr>
          <p:nvPr>
            <p:ph type="body" sz="quarter" idx="13"/>
          </p:nvPr>
        </p:nvSpPr>
        <p:spPr/>
        <p:txBody>
          <a:bodyPr/>
          <a:lstStyle/>
          <a:p>
            <a:r>
              <a:rPr lang="en-US" sz="1800" dirty="0"/>
              <a:t>Government Agencies and Standards</a:t>
            </a:r>
          </a:p>
        </p:txBody>
      </p:sp>
      <p:sp>
        <p:nvSpPr>
          <p:cNvPr id="13" name="Title 12">
            <a:extLst>
              <a:ext uri="{FF2B5EF4-FFF2-40B4-BE49-F238E27FC236}">
                <a16:creationId xmlns:a16="http://schemas.microsoft.com/office/drawing/2014/main" id="{0762CA43-3881-9C45-B946-38E9E9A3ECC0}"/>
              </a:ext>
            </a:extLst>
          </p:cNvPr>
          <p:cNvSpPr>
            <a:spLocks noGrp="1"/>
          </p:cNvSpPr>
          <p:nvPr>
            <p:ph type="title"/>
          </p:nvPr>
        </p:nvSpPr>
        <p:spPr/>
        <p:txBody>
          <a:bodyPr/>
          <a:lstStyle/>
          <a:p>
            <a:r>
              <a:rPr lang="en-US" dirty="0"/>
              <a:t>United States</a:t>
            </a:r>
          </a:p>
        </p:txBody>
      </p:sp>
      <p:sp>
        <p:nvSpPr>
          <p:cNvPr id="14" name="Footer Placeholder 13">
            <a:extLst>
              <a:ext uri="{FF2B5EF4-FFF2-40B4-BE49-F238E27FC236}">
                <a16:creationId xmlns:a16="http://schemas.microsoft.com/office/drawing/2014/main" id="{26CACEF3-4AA1-CA40-AD25-24DB0AEFD977}"/>
              </a:ext>
            </a:extLst>
          </p:cNvPr>
          <p:cNvSpPr>
            <a:spLocks noGrp="1"/>
          </p:cNvSpPr>
          <p:nvPr>
            <p:ph type="ftr" sz="quarter" idx="26"/>
          </p:nvPr>
        </p:nvSpPr>
        <p:spPr/>
        <p:txBody>
          <a:bodyPr/>
          <a:lstStyle/>
          <a:p>
            <a:pPr algn="r"/>
            <a:r>
              <a:rPr lang="en-US" dirty="0"/>
              <a:t>© 2019 Optum, Inc. All rights reserved. Confidential property of Optum. Do not distribute or reproduce without express permission from Optum.</a:t>
            </a:r>
          </a:p>
        </p:txBody>
      </p:sp>
      <p:sp>
        <p:nvSpPr>
          <p:cNvPr id="15" name="Slide Number Placeholder 14">
            <a:extLst>
              <a:ext uri="{FF2B5EF4-FFF2-40B4-BE49-F238E27FC236}">
                <a16:creationId xmlns:a16="http://schemas.microsoft.com/office/drawing/2014/main" id="{A2665063-C393-8A4B-AA61-06E4FAF4AAA3}"/>
              </a:ext>
            </a:extLst>
          </p:cNvPr>
          <p:cNvSpPr>
            <a:spLocks noGrp="1"/>
          </p:cNvSpPr>
          <p:nvPr>
            <p:ph type="sldNum" sz="quarter" idx="27"/>
          </p:nvPr>
        </p:nvSpPr>
        <p:spPr/>
        <p:txBody>
          <a:bodyPr/>
          <a:lstStyle/>
          <a:p>
            <a:fld id="{901F1369-4AEB-4520-96C0-9F78886180C1}" type="slidenum">
              <a:rPr lang="en-US" smtClean="0"/>
              <a:pPr/>
              <a:t>27</a:t>
            </a:fld>
            <a:endParaRPr lang="en-US" dirty="0"/>
          </a:p>
        </p:txBody>
      </p:sp>
      <p:pic>
        <p:nvPicPr>
          <p:cNvPr id="29" name="Picture 28">
            <a:extLst>
              <a:ext uri="{FF2B5EF4-FFF2-40B4-BE49-F238E27FC236}">
                <a16:creationId xmlns:a16="http://schemas.microsoft.com/office/drawing/2014/main" id="{5A177BE7-BBF6-3025-2F0F-B5C97B526A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03931"/>
            <a:ext cx="2546350" cy="933450"/>
          </a:xfrm>
          <a:prstGeom prst="rect">
            <a:avLst/>
          </a:prstGeom>
        </p:spPr>
      </p:pic>
      <p:pic>
        <p:nvPicPr>
          <p:cNvPr id="16390" name="Picture 6" descr="Biden enters the Always Be Closing phase of his first term - POLITICO">
            <a:extLst>
              <a:ext uri="{FF2B5EF4-FFF2-40B4-BE49-F238E27FC236}">
                <a16:creationId xmlns:a16="http://schemas.microsoft.com/office/drawing/2014/main" id="{8ED032DC-763F-1B64-557D-CDF9E4F1D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871" y="1836720"/>
            <a:ext cx="1831242" cy="1218608"/>
          </a:xfrm>
          <a:prstGeom prst="rect">
            <a:avLst/>
          </a:prstGeom>
          <a:noFill/>
          <a:extLst>
            <a:ext uri="{909E8E84-426E-40DD-AFC4-6F175D3DCCD1}">
              <a14:hiddenFill xmlns:a14="http://schemas.microsoft.com/office/drawing/2010/main">
                <a:solidFill>
                  <a:srgbClr val="FFFFFF"/>
                </a:solidFill>
              </a14:hiddenFill>
            </a:ext>
          </a:extLst>
        </p:spPr>
      </p:pic>
      <p:pic>
        <p:nvPicPr>
          <p:cNvPr id="16391" name="Picture 7" descr="page1image63969584">
            <a:extLst>
              <a:ext uri="{FF2B5EF4-FFF2-40B4-BE49-F238E27FC236}">
                <a16:creationId xmlns:a16="http://schemas.microsoft.com/office/drawing/2014/main" id="{E75885B2-9594-9BFF-1900-88CC57BD5F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8422" y="3665538"/>
            <a:ext cx="1602487" cy="1602487"/>
          </a:xfrm>
          <a:prstGeom prst="rect">
            <a:avLst/>
          </a:prstGeom>
          <a:noFill/>
          <a:extLst>
            <a:ext uri="{909E8E84-426E-40DD-AFC4-6F175D3DCCD1}">
              <a14:hiddenFill xmlns:a14="http://schemas.microsoft.com/office/drawing/2010/main">
                <a:solidFill>
                  <a:srgbClr val="FFFFFF"/>
                </a:solidFill>
              </a14:hiddenFill>
            </a:ext>
          </a:extLst>
        </p:spPr>
      </p:pic>
      <p:pic>
        <p:nvPicPr>
          <p:cNvPr id="16393" name="Picture 9" descr="National Telecommunications and Information Administration - Wikipedia">
            <a:extLst>
              <a:ext uri="{FF2B5EF4-FFF2-40B4-BE49-F238E27FC236}">
                <a16:creationId xmlns:a16="http://schemas.microsoft.com/office/drawing/2014/main" id="{14CDD667-F9EF-DF4E-51F1-88A2D55119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6272" y="3539726"/>
            <a:ext cx="1565550" cy="1565550"/>
          </a:xfrm>
          <a:prstGeom prst="rect">
            <a:avLst/>
          </a:prstGeom>
          <a:noFill/>
          <a:extLst>
            <a:ext uri="{909E8E84-426E-40DD-AFC4-6F175D3DCCD1}">
              <a14:hiddenFill xmlns:a14="http://schemas.microsoft.com/office/drawing/2010/main">
                <a:solidFill>
                  <a:srgbClr val="FFFFFF"/>
                </a:solidFill>
              </a14:hiddenFill>
            </a:ext>
          </a:extLst>
        </p:spPr>
      </p:pic>
      <p:sp>
        <p:nvSpPr>
          <p:cNvPr id="30" name="Text Placeholder 5">
            <a:extLst>
              <a:ext uri="{FF2B5EF4-FFF2-40B4-BE49-F238E27FC236}">
                <a16:creationId xmlns:a16="http://schemas.microsoft.com/office/drawing/2014/main" id="{DCF29A33-B21A-8353-2092-17CA43C87B87}"/>
              </a:ext>
            </a:extLst>
          </p:cNvPr>
          <p:cNvSpPr txBox="1">
            <a:spLocks/>
          </p:cNvSpPr>
          <p:nvPr/>
        </p:nvSpPr>
        <p:spPr bwMode="gray">
          <a:xfrm>
            <a:off x="8920426" y="5231088"/>
            <a:ext cx="2457243" cy="888297"/>
          </a:xfrm>
          <a:prstGeom prst="rect">
            <a:avLst/>
          </a:prstGeom>
        </p:spPr>
        <p:txBody>
          <a:bodyPr vert="horz" lIns="137160" tIns="91440" rIns="137160" bIns="9144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6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dirty="0"/>
              <a:t>NTIA publishes a minimum definition of a ”Software Bill of Materials”.</a:t>
            </a:r>
          </a:p>
        </p:txBody>
      </p:sp>
    </p:spTree>
    <p:extLst>
      <p:ext uri="{BB962C8B-B14F-4D97-AF65-F5344CB8AC3E}">
        <p14:creationId xmlns:p14="http://schemas.microsoft.com/office/powerpoint/2010/main" val="4005746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A83A9960-B6E4-DF41-9860-01CB2C781B88}"/>
              </a:ext>
            </a:extLst>
          </p:cNvPr>
          <p:cNvSpPr>
            <a:spLocks noGrp="1"/>
          </p:cNvSpPr>
          <p:nvPr>
            <p:ph type="body" sz="quarter" idx="13"/>
          </p:nvPr>
        </p:nvSpPr>
        <p:spPr/>
        <p:txBody>
          <a:bodyPr/>
          <a:lstStyle/>
          <a:p>
            <a:r>
              <a:rPr lang="en-US" sz="1800" dirty="0"/>
              <a:t>Supply chain Levels for Software Artifacts (SLSA, pronounced ”salsa”)</a:t>
            </a:r>
          </a:p>
        </p:txBody>
      </p:sp>
      <p:sp>
        <p:nvSpPr>
          <p:cNvPr id="13" name="Title 12">
            <a:extLst>
              <a:ext uri="{FF2B5EF4-FFF2-40B4-BE49-F238E27FC236}">
                <a16:creationId xmlns:a16="http://schemas.microsoft.com/office/drawing/2014/main" id="{0762CA43-3881-9C45-B946-38E9E9A3ECC0}"/>
              </a:ext>
            </a:extLst>
          </p:cNvPr>
          <p:cNvSpPr>
            <a:spLocks noGrp="1"/>
          </p:cNvSpPr>
          <p:nvPr>
            <p:ph type="title"/>
          </p:nvPr>
        </p:nvSpPr>
        <p:spPr/>
        <p:txBody>
          <a:bodyPr/>
          <a:lstStyle/>
          <a:p>
            <a:r>
              <a:rPr lang="en-US" dirty="0"/>
              <a:t>Google and </a:t>
            </a:r>
            <a:r>
              <a:rPr lang="en-US" dirty="0" err="1"/>
              <a:t>OpenSSF</a:t>
            </a:r>
            <a:r>
              <a:rPr lang="en-US" dirty="0"/>
              <a:t> SLSA</a:t>
            </a:r>
          </a:p>
        </p:txBody>
      </p:sp>
      <p:sp>
        <p:nvSpPr>
          <p:cNvPr id="14" name="Footer Placeholder 13">
            <a:extLst>
              <a:ext uri="{FF2B5EF4-FFF2-40B4-BE49-F238E27FC236}">
                <a16:creationId xmlns:a16="http://schemas.microsoft.com/office/drawing/2014/main" id="{26CACEF3-4AA1-CA40-AD25-24DB0AEFD977}"/>
              </a:ext>
            </a:extLst>
          </p:cNvPr>
          <p:cNvSpPr>
            <a:spLocks noGrp="1"/>
          </p:cNvSpPr>
          <p:nvPr>
            <p:ph type="ftr" sz="quarter" idx="26"/>
          </p:nvPr>
        </p:nvSpPr>
        <p:spPr/>
        <p:txBody>
          <a:bodyPr/>
          <a:lstStyle/>
          <a:p>
            <a:pPr algn="r"/>
            <a:r>
              <a:rPr lang="en-US" dirty="0"/>
              <a:t>© 2019 Optum, Inc. All rights reserved. Confidential property of Optum. Do not distribute or reproduce without express permission from Optum.</a:t>
            </a:r>
          </a:p>
        </p:txBody>
      </p:sp>
      <p:sp>
        <p:nvSpPr>
          <p:cNvPr id="15" name="Slide Number Placeholder 14">
            <a:extLst>
              <a:ext uri="{FF2B5EF4-FFF2-40B4-BE49-F238E27FC236}">
                <a16:creationId xmlns:a16="http://schemas.microsoft.com/office/drawing/2014/main" id="{A2665063-C393-8A4B-AA61-06E4FAF4AAA3}"/>
              </a:ext>
            </a:extLst>
          </p:cNvPr>
          <p:cNvSpPr>
            <a:spLocks noGrp="1"/>
          </p:cNvSpPr>
          <p:nvPr>
            <p:ph type="sldNum" sz="quarter" idx="27"/>
          </p:nvPr>
        </p:nvSpPr>
        <p:spPr/>
        <p:txBody>
          <a:bodyPr/>
          <a:lstStyle/>
          <a:p>
            <a:fld id="{901F1369-4AEB-4520-96C0-9F78886180C1}" type="slidenum">
              <a:rPr lang="en-US" smtClean="0"/>
              <a:pPr/>
              <a:t>28</a:t>
            </a:fld>
            <a:endParaRPr lang="en-US" dirty="0"/>
          </a:p>
        </p:txBody>
      </p:sp>
      <p:pic>
        <p:nvPicPr>
          <p:cNvPr id="9" name="Google Shape;465;p37">
            <a:extLst>
              <a:ext uri="{FF2B5EF4-FFF2-40B4-BE49-F238E27FC236}">
                <a16:creationId xmlns:a16="http://schemas.microsoft.com/office/drawing/2014/main" id="{5C627F4C-3FE6-36F1-6A66-13C670599E78}"/>
              </a:ext>
            </a:extLst>
          </p:cNvPr>
          <p:cNvPicPr preferRelativeResize="0"/>
          <p:nvPr/>
        </p:nvPicPr>
        <p:blipFill rotWithShape="1">
          <a:blip r:embed="rId3">
            <a:alphaModFix/>
          </a:blip>
          <a:srcRect b="10023"/>
          <a:stretch/>
        </p:blipFill>
        <p:spPr>
          <a:xfrm>
            <a:off x="658370" y="2014612"/>
            <a:ext cx="6207943" cy="1069410"/>
          </a:xfrm>
          <a:prstGeom prst="rect">
            <a:avLst/>
          </a:prstGeom>
          <a:noFill/>
          <a:ln>
            <a:noFill/>
          </a:ln>
          <a:effectLst>
            <a:outerShdw blurRad="57150" dist="19050" dir="5400000" algn="bl" rotWithShape="0">
              <a:srgbClr val="000000">
                <a:alpha val="50000"/>
              </a:srgbClr>
            </a:outerShdw>
          </a:effectLst>
        </p:spPr>
      </p:pic>
      <p:sp>
        <p:nvSpPr>
          <p:cNvPr id="11" name="Google Shape;466;p37">
            <a:extLst>
              <a:ext uri="{FF2B5EF4-FFF2-40B4-BE49-F238E27FC236}">
                <a16:creationId xmlns:a16="http://schemas.microsoft.com/office/drawing/2014/main" id="{9B1763AC-1792-B842-2E84-7E62E710B12E}"/>
              </a:ext>
            </a:extLst>
          </p:cNvPr>
          <p:cNvSpPr/>
          <p:nvPr/>
        </p:nvSpPr>
        <p:spPr>
          <a:xfrm>
            <a:off x="658370" y="3773979"/>
            <a:ext cx="5002597" cy="1699807"/>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 sz="1400" dirty="0">
                <a:solidFill>
                  <a:srgbClr val="6D6778"/>
                </a:solidFill>
                <a:latin typeface="Oxygen"/>
                <a:ea typeface="Oxygen"/>
                <a:cs typeface="Oxygen"/>
                <a:sym typeface="Oxygen"/>
              </a:rPr>
              <a:t>Our proposed solution is </a:t>
            </a:r>
            <a:r>
              <a:rPr lang="en" sz="1400" b="1" dirty="0">
                <a:solidFill>
                  <a:srgbClr val="6D6778"/>
                </a:solidFill>
                <a:latin typeface="Oxygen"/>
                <a:ea typeface="Oxygen"/>
                <a:cs typeface="Oxygen"/>
                <a:sym typeface="Oxygen"/>
              </a:rPr>
              <a:t>Supply chain Levels for Software Artifacts</a:t>
            </a:r>
            <a:r>
              <a:rPr lang="en" sz="1400" dirty="0">
                <a:solidFill>
                  <a:srgbClr val="6D6778"/>
                </a:solidFill>
                <a:latin typeface="Oxygen"/>
                <a:ea typeface="Oxygen"/>
                <a:cs typeface="Oxygen"/>
                <a:sym typeface="Oxygen"/>
              </a:rPr>
              <a:t> (SLSA, pronounced “salsa”), an end-to-end framework for ensuring the integrity of software artifacts throughout the software supply chain. It is inspired by Google’s internal “Binary Authorization for Borg” which has been in use for the past 8+ years and is mandatory for all of Google's production workloads. </a:t>
            </a:r>
            <a:endParaRPr sz="1400" dirty="0">
              <a:solidFill>
                <a:srgbClr val="6D6778"/>
              </a:solidFill>
              <a:latin typeface="Oxygen"/>
              <a:ea typeface="Oxygen"/>
              <a:cs typeface="Oxygen"/>
              <a:sym typeface="Oxygen"/>
            </a:endParaRPr>
          </a:p>
        </p:txBody>
      </p:sp>
      <p:sp>
        <p:nvSpPr>
          <p:cNvPr id="16" name="Google Shape;467;p37">
            <a:extLst>
              <a:ext uri="{FF2B5EF4-FFF2-40B4-BE49-F238E27FC236}">
                <a16:creationId xmlns:a16="http://schemas.microsoft.com/office/drawing/2014/main" id="{B0F3A8FB-9F15-4E7E-6D3E-388CA08F2C19}"/>
              </a:ext>
            </a:extLst>
          </p:cNvPr>
          <p:cNvSpPr/>
          <p:nvPr/>
        </p:nvSpPr>
        <p:spPr>
          <a:xfrm>
            <a:off x="6153150" y="3773979"/>
            <a:ext cx="5440902" cy="1699807"/>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dk1"/>
              </a:buClr>
              <a:buFont typeface="Arial"/>
              <a:buNone/>
            </a:pPr>
            <a:r>
              <a:rPr lang="en" sz="1400" b="1" dirty="0">
                <a:solidFill>
                  <a:srgbClr val="6D6778"/>
                </a:solidFill>
                <a:latin typeface="Oxygen"/>
                <a:ea typeface="Oxygen"/>
                <a:cs typeface="Oxygen"/>
                <a:sym typeface="Oxygen"/>
              </a:rPr>
              <a:t>The goal of SLSA is to improve the state of the industry, particularly open source, to defend against the most pressing integrity threats.</a:t>
            </a:r>
            <a:r>
              <a:rPr lang="en" sz="1400" dirty="0">
                <a:solidFill>
                  <a:srgbClr val="6D6778"/>
                </a:solidFill>
                <a:latin typeface="Oxygen"/>
                <a:ea typeface="Oxygen"/>
                <a:cs typeface="Oxygen"/>
                <a:sym typeface="Oxygen"/>
              </a:rPr>
              <a:t> With SLSA, consumers can make informed choices about the security posture of the software they consume.</a:t>
            </a:r>
            <a:endParaRPr sz="1400" dirty="0">
              <a:solidFill>
                <a:srgbClr val="6D6778"/>
              </a:solidFill>
              <a:latin typeface="Oxygen"/>
              <a:ea typeface="Oxygen"/>
              <a:cs typeface="Oxygen"/>
              <a:sym typeface="Oxygen"/>
            </a:endParaRPr>
          </a:p>
          <a:p>
            <a:pPr marL="0" lvl="0" indent="0" algn="l" rtl="0">
              <a:lnSpc>
                <a:spcPct val="150000"/>
              </a:lnSpc>
              <a:spcBef>
                <a:spcPts val="0"/>
              </a:spcBef>
              <a:spcAft>
                <a:spcPts val="0"/>
              </a:spcAft>
              <a:buClr>
                <a:schemeClr val="dk1"/>
              </a:buClr>
              <a:buFont typeface="Arial"/>
              <a:buNone/>
            </a:pPr>
            <a:endParaRPr sz="1400" dirty="0">
              <a:solidFill>
                <a:srgbClr val="6D6778"/>
              </a:solidFill>
              <a:latin typeface="Oxygen"/>
              <a:ea typeface="Oxygen"/>
              <a:cs typeface="Oxygen"/>
              <a:sym typeface="Oxygen"/>
            </a:endParaRPr>
          </a:p>
          <a:p>
            <a:pPr marL="0" marR="0" lvl="0" indent="0" algn="l" rtl="0">
              <a:lnSpc>
                <a:spcPct val="150000"/>
              </a:lnSpc>
              <a:spcBef>
                <a:spcPts val="0"/>
              </a:spcBef>
              <a:spcAft>
                <a:spcPts val="0"/>
              </a:spcAft>
              <a:buNone/>
            </a:pPr>
            <a:endParaRPr sz="1400" dirty="0">
              <a:solidFill>
                <a:srgbClr val="6D6778"/>
              </a:solidFill>
              <a:latin typeface="Oxygen"/>
              <a:ea typeface="Oxygen"/>
              <a:cs typeface="Oxygen"/>
              <a:sym typeface="Oxygen"/>
            </a:endParaRPr>
          </a:p>
        </p:txBody>
      </p:sp>
    </p:spTree>
    <p:extLst>
      <p:ext uri="{BB962C8B-B14F-4D97-AF65-F5344CB8AC3E}">
        <p14:creationId xmlns:p14="http://schemas.microsoft.com/office/powerpoint/2010/main" val="2358020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A83A9960-B6E4-DF41-9860-01CB2C781B88}"/>
              </a:ext>
            </a:extLst>
          </p:cNvPr>
          <p:cNvSpPr>
            <a:spLocks noGrp="1"/>
          </p:cNvSpPr>
          <p:nvPr>
            <p:ph type="body" sz="quarter" idx="13"/>
          </p:nvPr>
        </p:nvSpPr>
        <p:spPr/>
        <p:txBody>
          <a:bodyPr/>
          <a:lstStyle/>
          <a:p>
            <a:r>
              <a:rPr lang="en-US" sz="1800" dirty="0"/>
              <a:t>Supply chain Levels for Software Artifacts (SLSA, pronounced ”salsa”)</a:t>
            </a:r>
          </a:p>
        </p:txBody>
      </p:sp>
      <p:sp>
        <p:nvSpPr>
          <p:cNvPr id="13" name="Title 12">
            <a:extLst>
              <a:ext uri="{FF2B5EF4-FFF2-40B4-BE49-F238E27FC236}">
                <a16:creationId xmlns:a16="http://schemas.microsoft.com/office/drawing/2014/main" id="{0762CA43-3881-9C45-B946-38E9E9A3ECC0}"/>
              </a:ext>
            </a:extLst>
          </p:cNvPr>
          <p:cNvSpPr>
            <a:spLocks noGrp="1"/>
          </p:cNvSpPr>
          <p:nvPr>
            <p:ph type="title"/>
          </p:nvPr>
        </p:nvSpPr>
        <p:spPr/>
        <p:txBody>
          <a:bodyPr/>
          <a:lstStyle/>
          <a:p>
            <a:r>
              <a:rPr lang="en-US" dirty="0"/>
              <a:t>Google and </a:t>
            </a:r>
            <a:r>
              <a:rPr lang="en-US" dirty="0" err="1"/>
              <a:t>OpenSSF</a:t>
            </a:r>
            <a:r>
              <a:rPr lang="en-US" dirty="0"/>
              <a:t> SLSA</a:t>
            </a:r>
          </a:p>
        </p:txBody>
      </p:sp>
      <p:sp>
        <p:nvSpPr>
          <p:cNvPr id="14" name="Footer Placeholder 13">
            <a:extLst>
              <a:ext uri="{FF2B5EF4-FFF2-40B4-BE49-F238E27FC236}">
                <a16:creationId xmlns:a16="http://schemas.microsoft.com/office/drawing/2014/main" id="{26CACEF3-4AA1-CA40-AD25-24DB0AEFD977}"/>
              </a:ext>
            </a:extLst>
          </p:cNvPr>
          <p:cNvSpPr>
            <a:spLocks noGrp="1"/>
          </p:cNvSpPr>
          <p:nvPr>
            <p:ph type="ftr" sz="quarter" idx="26"/>
          </p:nvPr>
        </p:nvSpPr>
        <p:spPr/>
        <p:txBody>
          <a:bodyPr/>
          <a:lstStyle/>
          <a:p>
            <a:pPr algn="r"/>
            <a:r>
              <a:rPr lang="en-US" dirty="0"/>
              <a:t>© 2019 Optum, Inc. All rights reserved. Confidential property of Optum. Do not distribute or reproduce without express permission from Optum.</a:t>
            </a:r>
          </a:p>
        </p:txBody>
      </p:sp>
      <p:sp>
        <p:nvSpPr>
          <p:cNvPr id="15" name="Slide Number Placeholder 14">
            <a:extLst>
              <a:ext uri="{FF2B5EF4-FFF2-40B4-BE49-F238E27FC236}">
                <a16:creationId xmlns:a16="http://schemas.microsoft.com/office/drawing/2014/main" id="{A2665063-C393-8A4B-AA61-06E4FAF4AAA3}"/>
              </a:ext>
            </a:extLst>
          </p:cNvPr>
          <p:cNvSpPr>
            <a:spLocks noGrp="1"/>
          </p:cNvSpPr>
          <p:nvPr>
            <p:ph type="sldNum" sz="quarter" idx="27"/>
          </p:nvPr>
        </p:nvSpPr>
        <p:spPr/>
        <p:txBody>
          <a:bodyPr/>
          <a:lstStyle/>
          <a:p>
            <a:fld id="{901F1369-4AEB-4520-96C0-9F78886180C1}" type="slidenum">
              <a:rPr lang="en-US" smtClean="0"/>
              <a:pPr/>
              <a:t>29</a:t>
            </a:fld>
            <a:endParaRPr lang="en-US" dirty="0"/>
          </a:p>
        </p:txBody>
      </p:sp>
      <p:graphicFrame>
        <p:nvGraphicFramePr>
          <p:cNvPr id="2" name="Google Shape;478;p38">
            <a:extLst>
              <a:ext uri="{FF2B5EF4-FFF2-40B4-BE49-F238E27FC236}">
                <a16:creationId xmlns:a16="http://schemas.microsoft.com/office/drawing/2014/main" id="{F62B0F39-F6A7-9671-339B-40FEDF77963D}"/>
              </a:ext>
            </a:extLst>
          </p:cNvPr>
          <p:cNvGraphicFramePr/>
          <p:nvPr>
            <p:extLst>
              <p:ext uri="{D42A27DB-BD31-4B8C-83A1-F6EECF244321}">
                <p14:modId xmlns:p14="http://schemas.microsoft.com/office/powerpoint/2010/main" val="965667356"/>
              </p:ext>
            </p:extLst>
          </p:nvPr>
        </p:nvGraphicFramePr>
        <p:xfrm>
          <a:off x="1940849" y="2251016"/>
          <a:ext cx="8310302" cy="3488702"/>
        </p:xfrm>
        <a:graphic>
          <a:graphicData uri="http://schemas.openxmlformats.org/drawingml/2006/table">
            <a:tbl>
              <a:tblPr>
                <a:noFill/>
              </a:tblPr>
              <a:tblGrid>
                <a:gridCol w="729416">
                  <a:extLst>
                    <a:ext uri="{9D8B030D-6E8A-4147-A177-3AD203B41FA5}">
                      <a16:colId xmlns:a16="http://schemas.microsoft.com/office/drawing/2014/main" val="20000"/>
                    </a:ext>
                  </a:extLst>
                </a:gridCol>
                <a:gridCol w="3801795">
                  <a:extLst>
                    <a:ext uri="{9D8B030D-6E8A-4147-A177-3AD203B41FA5}">
                      <a16:colId xmlns:a16="http://schemas.microsoft.com/office/drawing/2014/main" val="20001"/>
                    </a:ext>
                  </a:extLst>
                </a:gridCol>
                <a:gridCol w="3779091">
                  <a:extLst>
                    <a:ext uri="{9D8B030D-6E8A-4147-A177-3AD203B41FA5}">
                      <a16:colId xmlns:a16="http://schemas.microsoft.com/office/drawing/2014/main" val="20002"/>
                    </a:ext>
                  </a:extLst>
                </a:gridCol>
              </a:tblGrid>
              <a:tr h="545662">
                <a:tc>
                  <a:txBody>
                    <a:bodyPr/>
                    <a:lstStyle/>
                    <a:p>
                      <a:pPr marL="0" lvl="0" indent="0" algn="l" rtl="0">
                        <a:spcBef>
                          <a:spcPts val="0"/>
                        </a:spcBef>
                        <a:spcAft>
                          <a:spcPts val="0"/>
                        </a:spcAft>
                        <a:buNone/>
                      </a:pPr>
                      <a:r>
                        <a:rPr lang="en" sz="1200">
                          <a:solidFill>
                            <a:srgbClr val="1E2053"/>
                          </a:solidFill>
                          <a:latin typeface="Exo Medium"/>
                          <a:ea typeface="Exo Medium"/>
                          <a:cs typeface="Exo Medium"/>
                          <a:sym typeface="Exo Medium"/>
                        </a:rPr>
                        <a:t>Level</a:t>
                      </a:r>
                      <a:endParaRPr sz="1200">
                        <a:solidFill>
                          <a:srgbClr val="1E2053"/>
                        </a:solidFill>
                        <a:latin typeface="Exo Medium"/>
                        <a:ea typeface="Exo Medium"/>
                        <a:cs typeface="Exo Medium"/>
                        <a:sym typeface="Exo Medium"/>
                      </a:endParaRPr>
                    </a:p>
                  </a:txBody>
                  <a:tcPr marL="91425" marR="91425" marT="91425" marB="91425">
                    <a:lnL w="9525" cap="flat" cmpd="sng">
                      <a:solidFill>
                        <a:srgbClr val="D1D1D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1D1DE">
                          <a:alpha val="0"/>
                        </a:srgbClr>
                      </a:solidFill>
                      <a:prstDash val="solid"/>
                      <a:round/>
                      <a:headEnd type="none" w="sm" len="sm"/>
                      <a:tailEnd type="none" w="sm" len="sm"/>
                    </a:lnT>
                    <a:lnB w="9525" cap="flat" cmpd="sng">
                      <a:solidFill>
                        <a:srgbClr val="D1D1DE">
                          <a:alpha val="0"/>
                        </a:srgbClr>
                      </a:solidFill>
                      <a:prstDash val="solid"/>
                      <a:round/>
                      <a:headEnd type="none" w="sm" len="sm"/>
                      <a:tailEnd type="none" w="sm" len="sm"/>
                    </a:lnB>
                    <a:solidFill>
                      <a:srgbClr val="F6F6F6"/>
                    </a:solidFill>
                  </a:tcPr>
                </a:tc>
                <a:tc>
                  <a:txBody>
                    <a:bodyPr/>
                    <a:lstStyle/>
                    <a:p>
                      <a:pPr marL="0" lvl="0" indent="0" algn="l" rtl="0">
                        <a:spcBef>
                          <a:spcPts val="0"/>
                        </a:spcBef>
                        <a:spcAft>
                          <a:spcPts val="0"/>
                        </a:spcAft>
                        <a:buNone/>
                      </a:pPr>
                      <a:r>
                        <a:rPr lang="en" sz="1200" dirty="0">
                          <a:solidFill>
                            <a:srgbClr val="1E2053"/>
                          </a:solidFill>
                          <a:latin typeface="Exo Medium"/>
                          <a:ea typeface="Exo Medium"/>
                          <a:cs typeface="Exo Medium"/>
                          <a:sym typeface="Exo Medium"/>
                        </a:rPr>
                        <a:t>Description</a:t>
                      </a:r>
                      <a:endParaRPr sz="1200" dirty="0">
                        <a:solidFill>
                          <a:srgbClr val="1E2053"/>
                        </a:solidFill>
                        <a:latin typeface="Exo Medium"/>
                        <a:ea typeface="Exo Medium"/>
                        <a:cs typeface="Exo Medium"/>
                        <a:sym typeface="Exo Mediu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1D1DE">
                          <a:alpha val="0"/>
                        </a:srgbClr>
                      </a:solidFill>
                      <a:prstDash val="solid"/>
                      <a:round/>
                      <a:headEnd type="none" w="sm" len="sm"/>
                      <a:tailEnd type="none" w="sm" len="sm"/>
                    </a:lnT>
                    <a:lnB w="9525" cap="flat" cmpd="sng">
                      <a:solidFill>
                        <a:srgbClr val="D1D1DE">
                          <a:alpha val="0"/>
                        </a:srgbClr>
                      </a:solidFill>
                      <a:prstDash val="solid"/>
                      <a:round/>
                      <a:headEnd type="none" w="sm" len="sm"/>
                      <a:tailEnd type="none" w="sm" len="sm"/>
                    </a:lnB>
                    <a:solidFill>
                      <a:srgbClr val="F6F6F6"/>
                    </a:solidFill>
                  </a:tcPr>
                </a:tc>
                <a:tc>
                  <a:txBody>
                    <a:bodyPr/>
                    <a:lstStyle/>
                    <a:p>
                      <a:pPr marL="0" lvl="0" indent="0" algn="l" rtl="0">
                        <a:spcBef>
                          <a:spcPts val="0"/>
                        </a:spcBef>
                        <a:spcAft>
                          <a:spcPts val="0"/>
                        </a:spcAft>
                        <a:buNone/>
                      </a:pPr>
                      <a:r>
                        <a:rPr lang="en" sz="1200" dirty="0">
                          <a:solidFill>
                            <a:srgbClr val="1E2053"/>
                          </a:solidFill>
                          <a:latin typeface="Exo Medium"/>
                          <a:ea typeface="Exo Medium"/>
                          <a:cs typeface="Exo Medium"/>
                          <a:sym typeface="Exo Medium"/>
                        </a:rPr>
                        <a:t>Example</a:t>
                      </a:r>
                      <a:endParaRPr sz="1200" dirty="0">
                        <a:solidFill>
                          <a:srgbClr val="1E2053"/>
                        </a:solidFill>
                        <a:latin typeface="Exo Medium"/>
                        <a:ea typeface="Exo Medium"/>
                        <a:cs typeface="Exo Medium"/>
                        <a:sym typeface="Exo Medium"/>
                      </a:endParaRPr>
                    </a:p>
                  </a:txBody>
                  <a:tcPr marL="91425" marR="91425" marT="91425" marB="91425">
                    <a:lnL w="9525" cap="flat" cmpd="sng">
                      <a:solidFill>
                        <a:schemeClr val="lt1"/>
                      </a:solidFill>
                      <a:prstDash val="solid"/>
                      <a:round/>
                      <a:headEnd type="none" w="sm" len="sm"/>
                      <a:tailEnd type="none" w="sm" len="sm"/>
                    </a:lnL>
                    <a:lnR w="9525" cap="flat" cmpd="sng">
                      <a:solidFill>
                        <a:srgbClr val="D1D1DE">
                          <a:alpha val="0"/>
                        </a:srgbClr>
                      </a:solidFill>
                      <a:prstDash val="solid"/>
                      <a:round/>
                      <a:headEnd type="none" w="sm" len="sm"/>
                      <a:tailEnd type="none" w="sm" len="sm"/>
                    </a:lnR>
                    <a:lnT w="9525" cap="flat" cmpd="sng">
                      <a:solidFill>
                        <a:srgbClr val="D1D1DE">
                          <a:alpha val="0"/>
                        </a:srgbClr>
                      </a:solidFill>
                      <a:prstDash val="solid"/>
                      <a:round/>
                      <a:headEnd type="none" w="sm" len="sm"/>
                      <a:tailEnd type="none" w="sm" len="sm"/>
                    </a:lnT>
                    <a:lnB w="9525" cap="flat" cmpd="sng">
                      <a:solidFill>
                        <a:srgbClr val="D1D1DE">
                          <a:alpha val="0"/>
                        </a:srgbClr>
                      </a:solidFill>
                      <a:prstDash val="solid"/>
                      <a:round/>
                      <a:headEnd type="none" w="sm" len="sm"/>
                      <a:tailEnd type="none" w="sm" len="sm"/>
                    </a:lnB>
                    <a:solidFill>
                      <a:srgbClr val="F6F6F6"/>
                    </a:solidFill>
                  </a:tcPr>
                </a:tc>
                <a:extLst>
                  <a:ext uri="{0D108BD9-81ED-4DB2-BD59-A6C34878D82A}">
                    <a16:rowId xmlns:a16="http://schemas.microsoft.com/office/drawing/2014/main" val="10000"/>
                  </a:ext>
                </a:extLst>
              </a:tr>
              <a:tr h="722080">
                <a:tc>
                  <a:txBody>
                    <a:bodyPr/>
                    <a:lstStyle/>
                    <a:p>
                      <a:pPr marL="0" lvl="0" indent="0" algn="l" rtl="0">
                        <a:lnSpc>
                          <a:spcPct val="115000"/>
                        </a:lnSpc>
                        <a:spcBef>
                          <a:spcPts val="0"/>
                        </a:spcBef>
                        <a:spcAft>
                          <a:spcPts val="0"/>
                        </a:spcAft>
                        <a:buNone/>
                      </a:pPr>
                      <a:r>
                        <a:rPr lang="en" sz="1200">
                          <a:solidFill>
                            <a:srgbClr val="1E2053"/>
                          </a:solidFill>
                          <a:latin typeface="Exo Medium"/>
                          <a:ea typeface="Exo Medium"/>
                          <a:cs typeface="Exo Medium"/>
                          <a:sym typeface="Exo Medium"/>
                        </a:rPr>
                        <a:t>01</a:t>
                      </a:r>
                      <a:endParaRPr sz="1200">
                        <a:solidFill>
                          <a:srgbClr val="1E2053"/>
                        </a:solidFill>
                        <a:latin typeface="Exo Medium"/>
                        <a:ea typeface="Exo Medium"/>
                        <a:cs typeface="Exo Medium"/>
                        <a:sym typeface="Exo Medium"/>
                      </a:endParaRPr>
                    </a:p>
                  </a:txBody>
                  <a:tcPr marL="91425" marR="91425" marT="91425" marB="91425" anchor="ctr">
                    <a:lnL w="9525" cap="flat" cmpd="sng">
                      <a:solidFill>
                        <a:srgbClr val="D1D1DE">
                          <a:alpha val="0"/>
                        </a:srgbClr>
                      </a:solidFill>
                      <a:prstDash val="solid"/>
                      <a:round/>
                      <a:headEnd type="none" w="sm" len="sm"/>
                      <a:tailEnd type="none" w="sm" len="sm"/>
                    </a:lnL>
                    <a:lnR w="9525" cap="flat" cmpd="sng">
                      <a:solidFill>
                        <a:srgbClr val="F6F6F6"/>
                      </a:solidFill>
                      <a:prstDash val="solid"/>
                      <a:round/>
                      <a:headEnd type="none" w="sm" len="sm"/>
                      <a:tailEnd type="none" w="sm" len="sm"/>
                    </a:lnR>
                    <a:lnT w="9525" cap="flat" cmpd="sng">
                      <a:solidFill>
                        <a:srgbClr val="D1D1DE">
                          <a:alpha val="0"/>
                        </a:srgbClr>
                      </a:solidFill>
                      <a:prstDash val="solid"/>
                      <a:round/>
                      <a:headEnd type="none" w="sm" len="sm"/>
                      <a:tailEnd type="none" w="sm" len="sm"/>
                    </a:lnT>
                    <a:lnB w="9525" cap="flat" cmpd="sng">
                      <a:solidFill>
                        <a:srgbClr val="D1D1D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rgbClr val="6D6778"/>
                          </a:solidFill>
                          <a:latin typeface="Oxygen"/>
                          <a:ea typeface="Oxygen"/>
                          <a:cs typeface="Oxygen"/>
                          <a:sym typeface="Oxygen"/>
                        </a:rPr>
                        <a:t>Documentation of the build process</a:t>
                      </a:r>
                      <a:endParaRPr sz="1200">
                        <a:solidFill>
                          <a:srgbClr val="6D6778"/>
                        </a:solidFill>
                        <a:latin typeface="Oxygen"/>
                        <a:ea typeface="Oxygen"/>
                        <a:cs typeface="Oxygen"/>
                        <a:sym typeface="Oxygen"/>
                      </a:endParaRPr>
                    </a:p>
                  </a:txBody>
                  <a:tcPr marL="91425" marR="91425" marT="91425" marB="91425" anchor="ctr">
                    <a:lnL w="9525" cap="flat" cmpd="sng">
                      <a:solidFill>
                        <a:srgbClr val="F6F6F6"/>
                      </a:solidFill>
                      <a:prstDash val="solid"/>
                      <a:round/>
                      <a:headEnd type="none" w="sm" len="sm"/>
                      <a:tailEnd type="none" w="sm" len="sm"/>
                    </a:lnL>
                    <a:lnR w="9525" cap="flat" cmpd="sng">
                      <a:solidFill>
                        <a:srgbClr val="F6F6F6"/>
                      </a:solidFill>
                      <a:prstDash val="solid"/>
                      <a:round/>
                      <a:headEnd type="none" w="sm" len="sm"/>
                      <a:tailEnd type="none" w="sm" len="sm"/>
                    </a:lnR>
                    <a:lnT w="9525" cap="flat" cmpd="sng">
                      <a:solidFill>
                        <a:srgbClr val="D1D1DE">
                          <a:alpha val="0"/>
                        </a:srgbClr>
                      </a:solidFill>
                      <a:prstDash val="solid"/>
                      <a:round/>
                      <a:headEnd type="none" w="sm" len="sm"/>
                      <a:tailEnd type="none" w="sm" len="sm"/>
                    </a:lnT>
                    <a:lnB w="9525" cap="flat" cmpd="sng">
                      <a:solidFill>
                        <a:srgbClr val="D1D1D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rgbClr val="6D6778"/>
                          </a:solidFill>
                          <a:latin typeface="Oxygen"/>
                          <a:ea typeface="Oxygen"/>
                          <a:cs typeface="Oxygen"/>
                          <a:sym typeface="Oxygen"/>
                        </a:rPr>
                        <a:t>Unsigned provenance</a:t>
                      </a:r>
                      <a:endParaRPr sz="1200">
                        <a:solidFill>
                          <a:srgbClr val="6D6778"/>
                        </a:solidFill>
                        <a:latin typeface="Oxygen"/>
                        <a:ea typeface="Oxygen"/>
                        <a:cs typeface="Oxygen"/>
                        <a:sym typeface="Oxygen"/>
                      </a:endParaRPr>
                    </a:p>
                  </a:txBody>
                  <a:tcPr marL="91425" marR="91425" marT="91425" marB="91425" anchor="ctr">
                    <a:lnL w="9525" cap="flat" cmpd="sng">
                      <a:solidFill>
                        <a:srgbClr val="F6F6F6"/>
                      </a:solidFill>
                      <a:prstDash val="solid"/>
                      <a:round/>
                      <a:headEnd type="none" w="sm" len="sm"/>
                      <a:tailEnd type="none" w="sm" len="sm"/>
                    </a:lnL>
                    <a:lnR w="9525" cap="flat" cmpd="sng">
                      <a:solidFill>
                        <a:srgbClr val="D1D1DE">
                          <a:alpha val="0"/>
                        </a:srgbClr>
                      </a:solidFill>
                      <a:prstDash val="solid"/>
                      <a:round/>
                      <a:headEnd type="none" w="sm" len="sm"/>
                      <a:tailEnd type="none" w="sm" len="sm"/>
                    </a:lnR>
                    <a:lnT w="9525" cap="flat" cmpd="sng">
                      <a:solidFill>
                        <a:srgbClr val="D1D1DE">
                          <a:alpha val="0"/>
                        </a:srgbClr>
                      </a:solidFill>
                      <a:prstDash val="solid"/>
                      <a:round/>
                      <a:headEnd type="none" w="sm" len="sm"/>
                      <a:tailEnd type="none" w="sm" len="sm"/>
                    </a:lnT>
                    <a:lnB w="9525" cap="flat" cmpd="sng">
                      <a:solidFill>
                        <a:srgbClr val="D1D1DE"/>
                      </a:solidFill>
                      <a:prstDash val="solid"/>
                      <a:round/>
                      <a:headEnd type="none" w="sm" len="sm"/>
                      <a:tailEnd type="none" w="sm" len="sm"/>
                    </a:lnB>
                  </a:tcPr>
                </a:tc>
                <a:extLst>
                  <a:ext uri="{0D108BD9-81ED-4DB2-BD59-A6C34878D82A}">
                    <a16:rowId xmlns:a16="http://schemas.microsoft.com/office/drawing/2014/main" val="10001"/>
                  </a:ext>
                </a:extLst>
              </a:tr>
              <a:tr h="813726">
                <a:tc>
                  <a:txBody>
                    <a:bodyPr/>
                    <a:lstStyle/>
                    <a:p>
                      <a:pPr marL="0" lvl="0" indent="0" algn="l" rtl="0">
                        <a:lnSpc>
                          <a:spcPct val="115000"/>
                        </a:lnSpc>
                        <a:spcBef>
                          <a:spcPts val="0"/>
                        </a:spcBef>
                        <a:spcAft>
                          <a:spcPts val="0"/>
                        </a:spcAft>
                        <a:buNone/>
                      </a:pPr>
                      <a:r>
                        <a:rPr lang="en" sz="1200">
                          <a:solidFill>
                            <a:srgbClr val="1E2053"/>
                          </a:solidFill>
                          <a:latin typeface="Exo Medium"/>
                          <a:ea typeface="Exo Medium"/>
                          <a:cs typeface="Exo Medium"/>
                          <a:sym typeface="Exo Medium"/>
                        </a:rPr>
                        <a:t>02</a:t>
                      </a:r>
                      <a:endParaRPr sz="1200">
                        <a:solidFill>
                          <a:srgbClr val="1E2053"/>
                        </a:solidFill>
                        <a:latin typeface="Exo Medium"/>
                        <a:ea typeface="Exo Medium"/>
                        <a:cs typeface="Exo Medium"/>
                        <a:sym typeface="Exo Medium"/>
                      </a:endParaRPr>
                    </a:p>
                  </a:txBody>
                  <a:tcPr marL="91425" marR="91425" marT="91425" marB="91425" anchor="ctr">
                    <a:lnL w="9525" cap="flat" cmpd="sng">
                      <a:solidFill>
                        <a:srgbClr val="D1D1DE">
                          <a:alpha val="0"/>
                        </a:srgbClr>
                      </a:solidFill>
                      <a:prstDash val="solid"/>
                      <a:round/>
                      <a:headEnd type="none" w="sm" len="sm"/>
                      <a:tailEnd type="none" w="sm" len="sm"/>
                    </a:lnL>
                    <a:lnR w="9525" cap="flat" cmpd="sng">
                      <a:solidFill>
                        <a:srgbClr val="F6F6F6"/>
                      </a:solidFill>
                      <a:prstDash val="solid"/>
                      <a:round/>
                      <a:headEnd type="none" w="sm" len="sm"/>
                      <a:tailEnd type="none" w="sm" len="sm"/>
                    </a:lnR>
                    <a:lnT w="9525" cap="flat" cmpd="sng">
                      <a:solidFill>
                        <a:srgbClr val="D1D1DE"/>
                      </a:solidFill>
                      <a:prstDash val="solid"/>
                      <a:round/>
                      <a:headEnd type="none" w="sm" len="sm"/>
                      <a:tailEnd type="none" w="sm" len="sm"/>
                    </a:lnT>
                    <a:lnB w="9525" cap="flat" cmpd="sng">
                      <a:solidFill>
                        <a:srgbClr val="D1D1D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rgbClr val="6D6778"/>
                          </a:solidFill>
                          <a:latin typeface="Oxygen"/>
                          <a:ea typeface="Oxygen"/>
                          <a:cs typeface="Oxygen"/>
                          <a:sym typeface="Oxygen"/>
                        </a:rPr>
                        <a:t>Tamper resistance of the build services</a:t>
                      </a:r>
                      <a:endParaRPr sz="1200">
                        <a:solidFill>
                          <a:srgbClr val="6D6778"/>
                        </a:solidFill>
                        <a:latin typeface="Oxygen"/>
                        <a:ea typeface="Oxygen"/>
                        <a:cs typeface="Oxygen"/>
                        <a:sym typeface="Oxygen"/>
                      </a:endParaRPr>
                    </a:p>
                  </a:txBody>
                  <a:tcPr marL="91425" marR="91425" marT="91425" marB="91425" anchor="ctr">
                    <a:lnL w="9525" cap="flat" cmpd="sng">
                      <a:solidFill>
                        <a:srgbClr val="F6F6F6"/>
                      </a:solidFill>
                      <a:prstDash val="solid"/>
                      <a:round/>
                      <a:headEnd type="none" w="sm" len="sm"/>
                      <a:tailEnd type="none" w="sm" len="sm"/>
                    </a:lnL>
                    <a:lnR w="9525" cap="flat" cmpd="sng">
                      <a:solidFill>
                        <a:srgbClr val="F6F6F6"/>
                      </a:solidFill>
                      <a:prstDash val="solid"/>
                      <a:round/>
                      <a:headEnd type="none" w="sm" len="sm"/>
                      <a:tailEnd type="none" w="sm" len="sm"/>
                    </a:lnR>
                    <a:lnT w="9525" cap="flat" cmpd="sng">
                      <a:solidFill>
                        <a:srgbClr val="D1D1DE"/>
                      </a:solidFill>
                      <a:prstDash val="solid"/>
                      <a:round/>
                      <a:headEnd type="none" w="sm" len="sm"/>
                      <a:tailEnd type="none" w="sm" len="sm"/>
                    </a:lnT>
                    <a:lnB w="9525" cap="flat" cmpd="sng">
                      <a:solidFill>
                        <a:srgbClr val="D1D1D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rgbClr val="6D6778"/>
                          </a:solidFill>
                          <a:latin typeface="Oxygen"/>
                          <a:ea typeface="Oxygen"/>
                          <a:cs typeface="Oxygen"/>
                          <a:sym typeface="Oxygen"/>
                        </a:rPr>
                        <a:t>Hosted source/build, signed provenance</a:t>
                      </a:r>
                      <a:endParaRPr sz="1200">
                        <a:solidFill>
                          <a:srgbClr val="6D6778"/>
                        </a:solidFill>
                        <a:latin typeface="Oxygen"/>
                        <a:ea typeface="Oxygen"/>
                        <a:cs typeface="Oxygen"/>
                        <a:sym typeface="Oxygen"/>
                      </a:endParaRPr>
                    </a:p>
                  </a:txBody>
                  <a:tcPr marL="91425" marR="91425" marT="91425" marB="91425" anchor="ctr">
                    <a:lnL w="9525" cap="flat" cmpd="sng">
                      <a:solidFill>
                        <a:srgbClr val="F6F6F6"/>
                      </a:solidFill>
                      <a:prstDash val="solid"/>
                      <a:round/>
                      <a:headEnd type="none" w="sm" len="sm"/>
                      <a:tailEnd type="none" w="sm" len="sm"/>
                    </a:lnL>
                    <a:lnR w="9525" cap="flat" cmpd="sng">
                      <a:solidFill>
                        <a:srgbClr val="D1D1DE">
                          <a:alpha val="0"/>
                        </a:srgbClr>
                      </a:solidFill>
                      <a:prstDash val="solid"/>
                      <a:round/>
                      <a:headEnd type="none" w="sm" len="sm"/>
                      <a:tailEnd type="none" w="sm" len="sm"/>
                    </a:lnR>
                    <a:lnT w="9525" cap="flat" cmpd="sng">
                      <a:solidFill>
                        <a:srgbClr val="D1D1DE"/>
                      </a:solidFill>
                      <a:prstDash val="solid"/>
                      <a:round/>
                      <a:headEnd type="none" w="sm" len="sm"/>
                      <a:tailEnd type="none" w="sm" len="sm"/>
                    </a:lnT>
                    <a:lnB w="9525" cap="flat" cmpd="sng">
                      <a:solidFill>
                        <a:srgbClr val="D1D1DE"/>
                      </a:solidFill>
                      <a:prstDash val="solid"/>
                      <a:round/>
                      <a:headEnd type="none" w="sm" len="sm"/>
                      <a:tailEnd type="none" w="sm" len="sm"/>
                    </a:lnB>
                  </a:tcPr>
                </a:tc>
                <a:extLst>
                  <a:ext uri="{0D108BD9-81ED-4DB2-BD59-A6C34878D82A}">
                    <a16:rowId xmlns:a16="http://schemas.microsoft.com/office/drawing/2014/main" val="10002"/>
                  </a:ext>
                </a:extLst>
              </a:tr>
              <a:tr h="703617">
                <a:tc>
                  <a:txBody>
                    <a:bodyPr/>
                    <a:lstStyle/>
                    <a:p>
                      <a:pPr marL="0" lvl="0" indent="0" algn="l" rtl="0">
                        <a:lnSpc>
                          <a:spcPct val="115000"/>
                        </a:lnSpc>
                        <a:spcBef>
                          <a:spcPts val="0"/>
                        </a:spcBef>
                        <a:spcAft>
                          <a:spcPts val="0"/>
                        </a:spcAft>
                        <a:buNone/>
                      </a:pPr>
                      <a:r>
                        <a:rPr lang="en" sz="1200">
                          <a:solidFill>
                            <a:srgbClr val="1E2053"/>
                          </a:solidFill>
                          <a:latin typeface="Exo Medium"/>
                          <a:ea typeface="Exo Medium"/>
                          <a:cs typeface="Exo Medium"/>
                          <a:sym typeface="Exo Medium"/>
                        </a:rPr>
                        <a:t>03</a:t>
                      </a:r>
                      <a:endParaRPr sz="1200">
                        <a:solidFill>
                          <a:srgbClr val="1E2053"/>
                        </a:solidFill>
                        <a:latin typeface="Exo Medium"/>
                        <a:ea typeface="Exo Medium"/>
                        <a:cs typeface="Exo Medium"/>
                        <a:sym typeface="Exo Medium"/>
                      </a:endParaRPr>
                    </a:p>
                  </a:txBody>
                  <a:tcPr marL="91425" marR="91425" marT="91425" marB="91425" anchor="ctr">
                    <a:lnL w="9525" cap="flat" cmpd="sng">
                      <a:solidFill>
                        <a:srgbClr val="D1D1DE">
                          <a:alpha val="0"/>
                        </a:srgbClr>
                      </a:solidFill>
                      <a:prstDash val="solid"/>
                      <a:round/>
                      <a:headEnd type="none" w="sm" len="sm"/>
                      <a:tailEnd type="none" w="sm" len="sm"/>
                    </a:lnL>
                    <a:lnR w="9525" cap="flat" cmpd="sng">
                      <a:solidFill>
                        <a:srgbClr val="F6F6F6"/>
                      </a:solidFill>
                      <a:prstDash val="solid"/>
                      <a:round/>
                      <a:headEnd type="none" w="sm" len="sm"/>
                      <a:tailEnd type="none" w="sm" len="sm"/>
                    </a:lnR>
                    <a:lnT w="9525" cap="flat" cmpd="sng">
                      <a:solidFill>
                        <a:srgbClr val="D1D1DE"/>
                      </a:solidFill>
                      <a:prstDash val="solid"/>
                      <a:round/>
                      <a:headEnd type="none" w="sm" len="sm"/>
                      <a:tailEnd type="none" w="sm" len="sm"/>
                    </a:lnT>
                    <a:lnB w="9525" cap="flat" cmpd="sng">
                      <a:solidFill>
                        <a:srgbClr val="D1D1D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rgbClr val="6D6778"/>
                          </a:solidFill>
                          <a:latin typeface="Oxygen"/>
                          <a:ea typeface="Oxygen"/>
                          <a:cs typeface="Oxygen"/>
                          <a:sym typeface="Oxygen"/>
                        </a:rPr>
                        <a:t>Prevents extra resistance to specific threats</a:t>
                      </a:r>
                      <a:endParaRPr sz="1200">
                        <a:solidFill>
                          <a:srgbClr val="6D6778"/>
                        </a:solidFill>
                        <a:latin typeface="Oxygen"/>
                        <a:ea typeface="Oxygen"/>
                        <a:cs typeface="Oxygen"/>
                        <a:sym typeface="Oxygen"/>
                      </a:endParaRPr>
                    </a:p>
                  </a:txBody>
                  <a:tcPr marL="91425" marR="91425" marT="91425" marB="91425" anchor="ctr">
                    <a:lnL w="9525" cap="flat" cmpd="sng">
                      <a:solidFill>
                        <a:srgbClr val="F6F6F6"/>
                      </a:solidFill>
                      <a:prstDash val="solid"/>
                      <a:round/>
                      <a:headEnd type="none" w="sm" len="sm"/>
                      <a:tailEnd type="none" w="sm" len="sm"/>
                    </a:lnL>
                    <a:lnR w="9525" cap="flat" cmpd="sng">
                      <a:solidFill>
                        <a:srgbClr val="F6F6F6"/>
                      </a:solidFill>
                      <a:prstDash val="solid"/>
                      <a:round/>
                      <a:headEnd type="none" w="sm" len="sm"/>
                      <a:tailEnd type="none" w="sm" len="sm"/>
                    </a:lnR>
                    <a:lnT w="9525" cap="flat" cmpd="sng">
                      <a:solidFill>
                        <a:srgbClr val="D1D1DE"/>
                      </a:solidFill>
                      <a:prstDash val="solid"/>
                      <a:round/>
                      <a:headEnd type="none" w="sm" len="sm"/>
                      <a:tailEnd type="none" w="sm" len="sm"/>
                    </a:lnT>
                    <a:lnB w="9525" cap="flat" cmpd="sng">
                      <a:solidFill>
                        <a:srgbClr val="D1D1D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rgbClr val="6D6778"/>
                          </a:solidFill>
                          <a:latin typeface="Oxygen"/>
                          <a:ea typeface="Oxygen"/>
                          <a:cs typeface="Oxygen"/>
                          <a:sym typeface="Oxygen"/>
                        </a:rPr>
                        <a:t>Security controls on hosts, non-falsifiable provenance</a:t>
                      </a:r>
                      <a:endParaRPr sz="1200">
                        <a:solidFill>
                          <a:srgbClr val="6D6778"/>
                        </a:solidFill>
                        <a:latin typeface="Oxygen"/>
                        <a:ea typeface="Oxygen"/>
                        <a:cs typeface="Oxygen"/>
                        <a:sym typeface="Oxygen"/>
                      </a:endParaRPr>
                    </a:p>
                  </a:txBody>
                  <a:tcPr marL="91425" marR="91425" marT="91425" marB="91425" anchor="ctr">
                    <a:lnL w="9525" cap="flat" cmpd="sng">
                      <a:solidFill>
                        <a:srgbClr val="F6F6F6"/>
                      </a:solidFill>
                      <a:prstDash val="solid"/>
                      <a:round/>
                      <a:headEnd type="none" w="sm" len="sm"/>
                      <a:tailEnd type="none" w="sm" len="sm"/>
                    </a:lnL>
                    <a:lnR w="9525" cap="flat" cmpd="sng">
                      <a:solidFill>
                        <a:srgbClr val="D1D1DE">
                          <a:alpha val="0"/>
                        </a:srgbClr>
                      </a:solidFill>
                      <a:prstDash val="solid"/>
                      <a:round/>
                      <a:headEnd type="none" w="sm" len="sm"/>
                      <a:tailEnd type="none" w="sm" len="sm"/>
                    </a:lnR>
                    <a:lnT w="9525" cap="flat" cmpd="sng">
                      <a:solidFill>
                        <a:srgbClr val="D1D1DE"/>
                      </a:solidFill>
                      <a:prstDash val="solid"/>
                      <a:round/>
                      <a:headEnd type="none" w="sm" len="sm"/>
                      <a:tailEnd type="none" w="sm" len="sm"/>
                    </a:lnT>
                    <a:lnB w="9525" cap="flat" cmpd="sng">
                      <a:solidFill>
                        <a:srgbClr val="D1D1DE"/>
                      </a:solidFill>
                      <a:prstDash val="solid"/>
                      <a:round/>
                      <a:headEnd type="none" w="sm" len="sm"/>
                      <a:tailEnd type="none" w="sm" len="sm"/>
                    </a:lnB>
                  </a:tcPr>
                </a:tc>
                <a:extLst>
                  <a:ext uri="{0D108BD9-81ED-4DB2-BD59-A6C34878D82A}">
                    <a16:rowId xmlns:a16="http://schemas.microsoft.com/office/drawing/2014/main" val="10003"/>
                  </a:ext>
                </a:extLst>
              </a:tr>
              <a:tr h="703617">
                <a:tc>
                  <a:txBody>
                    <a:bodyPr/>
                    <a:lstStyle/>
                    <a:p>
                      <a:pPr marL="0" lvl="0" indent="0" algn="l" rtl="0">
                        <a:lnSpc>
                          <a:spcPct val="115000"/>
                        </a:lnSpc>
                        <a:spcBef>
                          <a:spcPts val="0"/>
                        </a:spcBef>
                        <a:spcAft>
                          <a:spcPts val="0"/>
                        </a:spcAft>
                        <a:buNone/>
                      </a:pPr>
                      <a:r>
                        <a:rPr lang="en" sz="1200">
                          <a:solidFill>
                            <a:srgbClr val="1E2053"/>
                          </a:solidFill>
                          <a:latin typeface="Exo Medium"/>
                          <a:ea typeface="Exo Medium"/>
                          <a:cs typeface="Exo Medium"/>
                          <a:sym typeface="Exo Medium"/>
                        </a:rPr>
                        <a:t>04</a:t>
                      </a:r>
                      <a:endParaRPr sz="1200">
                        <a:solidFill>
                          <a:srgbClr val="1E2053"/>
                        </a:solidFill>
                        <a:latin typeface="Exo Medium"/>
                        <a:ea typeface="Exo Medium"/>
                        <a:cs typeface="Exo Medium"/>
                        <a:sym typeface="Exo Medium"/>
                      </a:endParaRPr>
                    </a:p>
                  </a:txBody>
                  <a:tcPr marL="91425" marR="91425" marT="91425" marB="91425" anchor="ctr">
                    <a:lnL w="9525" cap="flat" cmpd="sng">
                      <a:solidFill>
                        <a:srgbClr val="D1D1DE">
                          <a:alpha val="0"/>
                        </a:srgbClr>
                      </a:solidFill>
                      <a:prstDash val="solid"/>
                      <a:round/>
                      <a:headEnd type="none" w="sm" len="sm"/>
                      <a:tailEnd type="none" w="sm" len="sm"/>
                    </a:lnL>
                    <a:lnR w="9525" cap="flat" cmpd="sng">
                      <a:solidFill>
                        <a:srgbClr val="F6F6F6"/>
                      </a:solidFill>
                      <a:prstDash val="solid"/>
                      <a:round/>
                      <a:headEnd type="none" w="sm" len="sm"/>
                      <a:tailEnd type="none" w="sm" len="sm"/>
                    </a:lnR>
                    <a:lnT w="9525" cap="flat" cmpd="sng">
                      <a:solidFill>
                        <a:srgbClr val="D1D1DE"/>
                      </a:solidFill>
                      <a:prstDash val="solid"/>
                      <a:round/>
                      <a:headEnd type="none" w="sm" len="sm"/>
                      <a:tailEnd type="none" w="sm" len="sm"/>
                    </a:lnT>
                    <a:lnB w="9525" cap="flat" cmpd="sng">
                      <a:solidFill>
                        <a:srgbClr val="D1D1D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dirty="0">
                          <a:solidFill>
                            <a:srgbClr val="6D6778"/>
                          </a:solidFill>
                          <a:latin typeface="Oxygen"/>
                          <a:ea typeface="Oxygen"/>
                          <a:cs typeface="Oxygen"/>
                          <a:sym typeface="Oxygen"/>
                        </a:rPr>
                        <a:t>Highest levels of confidence and trust</a:t>
                      </a:r>
                      <a:endParaRPr sz="1200" dirty="0">
                        <a:solidFill>
                          <a:srgbClr val="6D6778"/>
                        </a:solidFill>
                        <a:latin typeface="Oxygen"/>
                        <a:ea typeface="Oxygen"/>
                        <a:cs typeface="Oxygen"/>
                        <a:sym typeface="Oxygen"/>
                      </a:endParaRPr>
                    </a:p>
                  </a:txBody>
                  <a:tcPr marL="91425" marR="91425" marT="91425" marB="91425" anchor="ctr">
                    <a:lnL w="9525" cap="flat" cmpd="sng">
                      <a:solidFill>
                        <a:srgbClr val="F6F6F6"/>
                      </a:solidFill>
                      <a:prstDash val="solid"/>
                      <a:round/>
                      <a:headEnd type="none" w="sm" len="sm"/>
                      <a:tailEnd type="none" w="sm" len="sm"/>
                    </a:lnL>
                    <a:lnR w="9525" cap="flat" cmpd="sng">
                      <a:solidFill>
                        <a:srgbClr val="F6F6F6"/>
                      </a:solidFill>
                      <a:prstDash val="solid"/>
                      <a:round/>
                      <a:headEnd type="none" w="sm" len="sm"/>
                      <a:tailEnd type="none" w="sm" len="sm"/>
                    </a:lnR>
                    <a:lnT w="9525" cap="flat" cmpd="sng">
                      <a:solidFill>
                        <a:srgbClr val="D1D1DE"/>
                      </a:solidFill>
                      <a:prstDash val="solid"/>
                      <a:round/>
                      <a:headEnd type="none" w="sm" len="sm"/>
                      <a:tailEnd type="none" w="sm" len="sm"/>
                    </a:lnT>
                    <a:lnB w="9525" cap="flat" cmpd="sng">
                      <a:solidFill>
                        <a:srgbClr val="D1D1D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dirty="0">
                          <a:solidFill>
                            <a:srgbClr val="6D6778"/>
                          </a:solidFill>
                          <a:latin typeface="Oxygen"/>
                          <a:ea typeface="Oxygen"/>
                          <a:cs typeface="Oxygen"/>
                          <a:sym typeface="Oxygen"/>
                        </a:rPr>
                        <a:t>Two-party review + hermetic builds </a:t>
                      </a:r>
                      <a:endParaRPr sz="1200" dirty="0">
                        <a:solidFill>
                          <a:srgbClr val="6D6778"/>
                        </a:solidFill>
                        <a:latin typeface="Oxygen"/>
                        <a:ea typeface="Oxygen"/>
                        <a:cs typeface="Oxygen"/>
                        <a:sym typeface="Oxygen"/>
                      </a:endParaRPr>
                    </a:p>
                  </a:txBody>
                  <a:tcPr marL="91425" marR="91425" marT="91425" marB="91425" anchor="ctr">
                    <a:lnL w="9525" cap="flat" cmpd="sng">
                      <a:solidFill>
                        <a:srgbClr val="F6F6F6"/>
                      </a:solidFill>
                      <a:prstDash val="solid"/>
                      <a:round/>
                      <a:headEnd type="none" w="sm" len="sm"/>
                      <a:tailEnd type="none" w="sm" len="sm"/>
                    </a:lnL>
                    <a:lnR w="9525" cap="flat" cmpd="sng">
                      <a:solidFill>
                        <a:srgbClr val="D1D1DE">
                          <a:alpha val="0"/>
                        </a:srgbClr>
                      </a:solidFill>
                      <a:prstDash val="solid"/>
                      <a:round/>
                      <a:headEnd type="none" w="sm" len="sm"/>
                      <a:tailEnd type="none" w="sm" len="sm"/>
                    </a:lnR>
                    <a:lnT w="9525" cap="flat" cmpd="sng">
                      <a:solidFill>
                        <a:srgbClr val="D1D1DE"/>
                      </a:solidFill>
                      <a:prstDash val="solid"/>
                      <a:round/>
                      <a:headEnd type="none" w="sm" len="sm"/>
                      <a:tailEnd type="none" w="sm" len="sm"/>
                    </a:lnT>
                    <a:lnB w="9525" cap="flat" cmpd="sng">
                      <a:solidFill>
                        <a:srgbClr val="D1D1D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11615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827C63-F108-0C99-137E-5DDA1D959D5F}"/>
              </a:ext>
            </a:extLst>
          </p:cNvPr>
          <p:cNvSpPr>
            <a:spLocks noGrp="1"/>
          </p:cNvSpPr>
          <p:nvPr>
            <p:ph type="body" sz="quarter" idx="13"/>
          </p:nvPr>
        </p:nvSpPr>
        <p:spPr/>
        <p:txBody>
          <a:bodyPr/>
          <a:lstStyle/>
          <a:p>
            <a:r>
              <a:rPr lang="en-US" dirty="0"/>
              <a:t>Free and Libre Open-Source Software</a:t>
            </a:r>
          </a:p>
        </p:txBody>
      </p:sp>
      <p:sp>
        <p:nvSpPr>
          <p:cNvPr id="3" name="Title 2">
            <a:extLst>
              <a:ext uri="{FF2B5EF4-FFF2-40B4-BE49-F238E27FC236}">
                <a16:creationId xmlns:a16="http://schemas.microsoft.com/office/drawing/2014/main" id="{1F821C8A-2F43-6A9C-428D-7F00A477884C}"/>
              </a:ext>
            </a:extLst>
          </p:cNvPr>
          <p:cNvSpPr>
            <a:spLocks noGrp="1"/>
          </p:cNvSpPr>
          <p:nvPr>
            <p:ph type="title"/>
          </p:nvPr>
        </p:nvSpPr>
        <p:spPr/>
        <p:txBody>
          <a:bodyPr/>
          <a:lstStyle/>
          <a:p>
            <a:r>
              <a:rPr lang="en-US" dirty="0"/>
              <a:t>FLOSS</a:t>
            </a:r>
          </a:p>
        </p:txBody>
      </p:sp>
      <p:sp>
        <p:nvSpPr>
          <p:cNvPr id="4" name="Footer Placeholder 3">
            <a:extLst>
              <a:ext uri="{FF2B5EF4-FFF2-40B4-BE49-F238E27FC236}">
                <a16:creationId xmlns:a16="http://schemas.microsoft.com/office/drawing/2014/main" id="{C2474428-8929-E793-9F57-F12D862BABB6}"/>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223DFAA5-6D16-F424-8B3A-6CE1CF121DD1}"/>
              </a:ext>
            </a:extLst>
          </p:cNvPr>
          <p:cNvSpPr>
            <a:spLocks noGrp="1"/>
          </p:cNvSpPr>
          <p:nvPr>
            <p:ph type="sldNum" sz="quarter" idx="16"/>
          </p:nvPr>
        </p:nvSpPr>
        <p:spPr/>
        <p:txBody>
          <a:bodyPr/>
          <a:lstStyle/>
          <a:p>
            <a:fld id="{901F1369-4AEB-4520-96C0-9F78886180C1}" type="slidenum">
              <a:rPr lang="en-US" smtClean="0"/>
              <a:pPr/>
              <a:t>3</a:t>
            </a:fld>
            <a:endParaRPr lang="en-US" dirty="0"/>
          </a:p>
        </p:txBody>
      </p:sp>
      <p:pic>
        <p:nvPicPr>
          <p:cNvPr id="1030" name="Picture 6" descr="Les Misérables review: Power to the people – The Irish Times">
            <a:extLst>
              <a:ext uri="{FF2B5EF4-FFF2-40B4-BE49-F238E27FC236}">
                <a16:creationId xmlns:a16="http://schemas.microsoft.com/office/drawing/2014/main" id="{BB9FBE9A-4C5C-6C39-3E9F-93200C2D6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2336" y="1654631"/>
            <a:ext cx="8007328" cy="4504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720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A83A9960-B6E4-DF41-9860-01CB2C781B88}"/>
              </a:ext>
            </a:extLst>
          </p:cNvPr>
          <p:cNvSpPr>
            <a:spLocks noGrp="1"/>
          </p:cNvSpPr>
          <p:nvPr>
            <p:ph type="body" sz="quarter" idx="13"/>
          </p:nvPr>
        </p:nvSpPr>
        <p:spPr/>
        <p:txBody>
          <a:bodyPr/>
          <a:lstStyle/>
          <a:p>
            <a:r>
              <a:rPr lang="en-US" sz="1800" dirty="0"/>
              <a:t>Supply chain Levels for Software Artifacts (SLSA, pronounced ”salsa”)</a:t>
            </a:r>
          </a:p>
        </p:txBody>
      </p:sp>
      <p:sp>
        <p:nvSpPr>
          <p:cNvPr id="13" name="Title 12">
            <a:extLst>
              <a:ext uri="{FF2B5EF4-FFF2-40B4-BE49-F238E27FC236}">
                <a16:creationId xmlns:a16="http://schemas.microsoft.com/office/drawing/2014/main" id="{0762CA43-3881-9C45-B946-38E9E9A3ECC0}"/>
              </a:ext>
            </a:extLst>
          </p:cNvPr>
          <p:cNvSpPr>
            <a:spLocks noGrp="1"/>
          </p:cNvSpPr>
          <p:nvPr>
            <p:ph type="title"/>
          </p:nvPr>
        </p:nvSpPr>
        <p:spPr/>
        <p:txBody>
          <a:bodyPr/>
          <a:lstStyle/>
          <a:p>
            <a:r>
              <a:rPr lang="en-US" dirty="0"/>
              <a:t>Google and </a:t>
            </a:r>
            <a:r>
              <a:rPr lang="en-US" dirty="0" err="1"/>
              <a:t>OpenSSF</a:t>
            </a:r>
            <a:r>
              <a:rPr lang="en-US" dirty="0"/>
              <a:t> SLSA</a:t>
            </a:r>
          </a:p>
        </p:txBody>
      </p:sp>
      <p:sp>
        <p:nvSpPr>
          <p:cNvPr id="14" name="Footer Placeholder 13">
            <a:extLst>
              <a:ext uri="{FF2B5EF4-FFF2-40B4-BE49-F238E27FC236}">
                <a16:creationId xmlns:a16="http://schemas.microsoft.com/office/drawing/2014/main" id="{26CACEF3-4AA1-CA40-AD25-24DB0AEFD977}"/>
              </a:ext>
            </a:extLst>
          </p:cNvPr>
          <p:cNvSpPr>
            <a:spLocks noGrp="1"/>
          </p:cNvSpPr>
          <p:nvPr>
            <p:ph type="ftr" sz="quarter" idx="26"/>
          </p:nvPr>
        </p:nvSpPr>
        <p:spPr/>
        <p:txBody>
          <a:bodyPr/>
          <a:lstStyle/>
          <a:p>
            <a:pPr algn="r"/>
            <a:r>
              <a:rPr lang="en-US" dirty="0"/>
              <a:t>© 2019 Optum, Inc. All rights reserved. Confidential property of Optum. Do not distribute or reproduce without express permission from Optum.</a:t>
            </a:r>
          </a:p>
        </p:txBody>
      </p:sp>
      <p:sp>
        <p:nvSpPr>
          <p:cNvPr id="15" name="Slide Number Placeholder 14">
            <a:extLst>
              <a:ext uri="{FF2B5EF4-FFF2-40B4-BE49-F238E27FC236}">
                <a16:creationId xmlns:a16="http://schemas.microsoft.com/office/drawing/2014/main" id="{A2665063-C393-8A4B-AA61-06E4FAF4AAA3}"/>
              </a:ext>
            </a:extLst>
          </p:cNvPr>
          <p:cNvSpPr>
            <a:spLocks noGrp="1"/>
          </p:cNvSpPr>
          <p:nvPr>
            <p:ph type="sldNum" sz="quarter" idx="27"/>
          </p:nvPr>
        </p:nvSpPr>
        <p:spPr/>
        <p:txBody>
          <a:bodyPr/>
          <a:lstStyle/>
          <a:p>
            <a:fld id="{901F1369-4AEB-4520-96C0-9F78886180C1}" type="slidenum">
              <a:rPr lang="en-US" smtClean="0"/>
              <a:pPr/>
              <a:t>30</a:t>
            </a:fld>
            <a:endParaRPr lang="en-US" dirty="0"/>
          </a:p>
        </p:txBody>
      </p:sp>
      <p:grpSp>
        <p:nvGrpSpPr>
          <p:cNvPr id="3" name="Google Shape;544;p44">
            <a:extLst>
              <a:ext uri="{FF2B5EF4-FFF2-40B4-BE49-F238E27FC236}">
                <a16:creationId xmlns:a16="http://schemas.microsoft.com/office/drawing/2014/main" id="{4360C94B-7604-CCBD-2169-C40376E5B095}"/>
              </a:ext>
            </a:extLst>
          </p:cNvPr>
          <p:cNvGrpSpPr/>
          <p:nvPr/>
        </p:nvGrpSpPr>
        <p:grpSpPr>
          <a:xfrm>
            <a:off x="6716262" y="5499520"/>
            <a:ext cx="746858" cy="557550"/>
            <a:chOff x="7582867" y="3905250"/>
            <a:chExt cx="746858" cy="557550"/>
          </a:xfrm>
        </p:grpSpPr>
        <p:sp>
          <p:nvSpPr>
            <p:cNvPr id="4" name="Google Shape;545;p44">
              <a:extLst>
                <a:ext uri="{FF2B5EF4-FFF2-40B4-BE49-F238E27FC236}">
                  <a16:creationId xmlns:a16="http://schemas.microsoft.com/office/drawing/2014/main" id="{D718A1E3-9AC9-71C7-EAEA-746B45835B2D}"/>
                </a:ext>
              </a:extLst>
            </p:cNvPr>
            <p:cNvSpPr/>
            <p:nvPr/>
          </p:nvSpPr>
          <p:spPr>
            <a:xfrm>
              <a:off x="7934325" y="3905250"/>
              <a:ext cx="395400" cy="528600"/>
            </a:xfrm>
            <a:prstGeom prst="rect">
              <a:avLst/>
            </a:prstGeom>
            <a:noFill/>
            <a:ln>
              <a:noFill/>
            </a:ln>
          </p:spPr>
          <p:txBody>
            <a:bodyPr spcFirstLastPara="1" wrap="square" lIns="0" tIns="0" rIns="0" bIns="0" anchor="t" anchorCtr="0">
              <a:noAutofit/>
            </a:bodyPr>
            <a:lstStyle/>
            <a:p>
              <a:pPr marL="0" marR="0" lvl="0" indent="0" algn="l" rtl="0">
                <a:lnSpc>
                  <a:spcPct val="173763"/>
                </a:lnSpc>
                <a:spcBef>
                  <a:spcPts val="0"/>
                </a:spcBef>
                <a:spcAft>
                  <a:spcPts val="0"/>
                </a:spcAft>
                <a:buNone/>
              </a:pPr>
              <a:r>
                <a:rPr lang="en" sz="800" b="0" i="0" u="none" strike="noStrike" cap="none" dirty="0">
                  <a:solidFill>
                    <a:srgbClr val="000000"/>
                  </a:solidFill>
                  <a:latin typeface="Oxygen"/>
                  <a:ea typeface="Oxygen"/>
                  <a:cs typeface="Oxygen"/>
                  <a:sym typeface="Oxygen"/>
                </a:rPr>
                <a:t>Artifact</a:t>
              </a:r>
              <a:br>
                <a:rPr lang="en" sz="800" b="0" i="0" u="none" strike="noStrike" cap="none" dirty="0">
                  <a:solidFill>
                    <a:srgbClr val="000000"/>
                  </a:solidFill>
                  <a:latin typeface="Oxygen"/>
                  <a:ea typeface="Oxygen"/>
                  <a:cs typeface="Oxygen"/>
                  <a:sym typeface="Oxygen"/>
                </a:rPr>
              </a:br>
              <a:r>
                <a:rPr lang="en" sz="800" b="0" i="0" u="none" strike="noStrike" cap="none" dirty="0">
                  <a:solidFill>
                    <a:srgbClr val="000000"/>
                  </a:solidFill>
                  <a:latin typeface="Oxygen"/>
                  <a:ea typeface="Oxygen"/>
                  <a:cs typeface="Oxygen"/>
                  <a:sym typeface="Oxygen"/>
                </a:rPr>
                <a:t>Process</a:t>
              </a:r>
              <a:br>
                <a:rPr lang="en" sz="800" b="0" i="0" u="none" strike="noStrike" cap="none" dirty="0">
                  <a:solidFill>
                    <a:srgbClr val="000000"/>
                  </a:solidFill>
                  <a:latin typeface="Oxygen"/>
                  <a:ea typeface="Oxygen"/>
                  <a:cs typeface="Oxygen"/>
                  <a:sym typeface="Oxygen"/>
                </a:rPr>
              </a:br>
              <a:r>
                <a:rPr lang="en" sz="800" b="0" i="0" u="none" strike="noStrike" cap="none" dirty="0">
                  <a:solidFill>
                    <a:srgbClr val="000000"/>
                  </a:solidFill>
                  <a:latin typeface="Oxygen"/>
                  <a:ea typeface="Oxygen"/>
                  <a:cs typeface="Oxygen"/>
                  <a:sym typeface="Oxygen"/>
                </a:rPr>
                <a:t>Platform</a:t>
              </a:r>
              <a:endParaRPr sz="800" b="0" i="0" u="none" strike="noStrike" cap="none" dirty="0">
                <a:solidFill>
                  <a:schemeClr val="dk1"/>
                </a:solidFill>
                <a:latin typeface="Calibri"/>
                <a:ea typeface="Calibri"/>
                <a:cs typeface="Calibri"/>
                <a:sym typeface="Calibri"/>
              </a:endParaRPr>
            </a:p>
          </p:txBody>
        </p:sp>
        <p:grpSp>
          <p:nvGrpSpPr>
            <p:cNvPr id="5" name="Google Shape;546;p44">
              <a:extLst>
                <a:ext uri="{FF2B5EF4-FFF2-40B4-BE49-F238E27FC236}">
                  <a16:creationId xmlns:a16="http://schemas.microsoft.com/office/drawing/2014/main" id="{56BDAA94-FC63-A61A-FB59-BE34AF20579D}"/>
                </a:ext>
              </a:extLst>
            </p:cNvPr>
            <p:cNvGrpSpPr/>
            <p:nvPr/>
          </p:nvGrpSpPr>
          <p:grpSpPr>
            <a:xfrm>
              <a:off x="7582867" y="3919925"/>
              <a:ext cx="269118" cy="143083"/>
              <a:chOff x="3607300" y="2531099"/>
              <a:chExt cx="788508" cy="510101"/>
            </a:xfrm>
          </p:grpSpPr>
          <p:sp>
            <p:nvSpPr>
              <p:cNvPr id="8" name="Google Shape;547;p44">
                <a:extLst>
                  <a:ext uri="{FF2B5EF4-FFF2-40B4-BE49-F238E27FC236}">
                    <a16:creationId xmlns:a16="http://schemas.microsoft.com/office/drawing/2014/main" id="{42DD34D8-ABE4-FDA1-6E92-06A870E95685}"/>
                  </a:ext>
                </a:extLst>
              </p:cNvPr>
              <p:cNvSpPr/>
              <p:nvPr/>
            </p:nvSpPr>
            <p:spPr>
              <a:xfrm>
                <a:off x="3607300" y="2591758"/>
                <a:ext cx="788508" cy="449442"/>
              </a:xfrm>
              <a:prstGeom prst="flowChartDocument">
                <a:avLst/>
              </a:prstGeom>
              <a:solidFill>
                <a:srgbClr val="DBF1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8;p44">
                <a:extLst>
                  <a:ext uri="{FF2B5EF4-FFF2-40B4-BE49-F238E27FC236}">
                    <a16:creationId xmlns:a16="http://schemas.microsoft.com/office/drawing/2014/main" id="{578DD9D0-94CC-5498-2935-216AB8E1C8C4}"/>
                  </a:ext>
                </a:extLst>
              </p:cNvPr>
              <p:cNvSpPr/>
              <p:nvPr/>
            </p:nvSpPr>
            <p:spPr>
              <a:xfrm>
                <a:off x="3607350" y="2531099"/>
                <a:ext cx="788400" cy="399300"/>
              </a:xfrm>
              <a:prstGeom prst="roundRect">
                <a:avLst>
                  <a:gd name="adj" fmla="val 16667"/>
                </a:avLst>
              </a:prstGeom>
              <a:solidFill>
                <a:srgbClr val="DBF1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49;p44">
              <a:extLst>
                <a:ext uri="{FF2B5EF4-FFF2-40B4-BE49-F238E27FC236}">
                  <a16:creationId xmlns:a16="http://schemas.microsoft.com/office/drawing/2014/main" id="{E871B665-8708-09AA-6444-D33B64B3F087}"/>
                </a:ext>
              </a:extLst>
            </p:cNvPr>
            <p:cNvSpPr/>
            <p:nvPr/>
          </p:nvSpPr>
          <p:spPr>
            <a:xfrm>
              <a:off x="7584300" y="4117575"/>
              <a:ext cx="269100" cy="143100"/>
            </a:xfrm>
            <a:prstGeom prst="roundRect">
              <a:avLst>
                <a:gd name="adj" fmla="val 16667"/>
              </a:avLst>
            </a:prstGeom>
            <a:solidFill>
              <a:srgbClr val="CEE2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50;p44">
              <a:extLst>
                <a:ext uri="{FF2B5EF4-FFF2-40B4-BE49-F238E27FC236}">
                  <a16:creationId xmlns:a16="http://schemas.microsoft.com/office/drawing/2014/main" id="{78A5952F-859B-F5D8-823C-D5FF84ADE5B3}"/>
                </a:ext>
              </a:extLst>
            </p:cNvPr>
            <p:cNvSpPr/>
            <p:nvPr/>
          </p:nvSpPr>
          <p:spPr>
            <a:xfrm>
              <a:off x="7592800" y="4329300"/>
              <a:ext cx="259200" cy="133500"/>
            </a:xfrm>
            <a:prstGeom prst="roundRect">
              <a:avLst>
                <a:gd name="adj" fmla="val 16667"/>
              </a:avLst>
            </a:prstGeom>
            <a:noFill/>
            <a:ln w="9525" cap="flat" cmpd="sng">
              <a:solidFill>
                <a:srgbClr val="6D67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551;p44">
            <a:extLst>
              <a:ext uri="{FF2B5EF4-FFF2-40B4-BE49-F238E27FC236}">
                <a16:creationId xmlns:a16="http://schemas.microsoft.com/office/drawing/2014/main" id="{41241078-F67F-E3E9-1EB1-706FFA6B4C43}"/>
              </a:ext>
            </a:extLst>
          </p:cNvPr>
          <p:cNvGrpSpPr/>
          <p:nvPr/>
        </p:nvGrpSpPr>
        <p:grpSpPr>
          <a:xfrm>
            <a:off x="495301" y="1996627"/>
            <a:ext cx="6967820" cy="4016418"/>
            <a:chOff x="1588288" y="1249538"/>
            <a:chExt cx="5967413" cy="3327978"/>
          </a:xfrm>
        </p:grpSpPr>
        <p:grpSp>
          <p:nvGrpSpPr>
            <p:cNvPr id="11" name="Google Shape;552;p44">
              <a:extLst>
                <a:ext uri="{FF2B5EF4-FFF2-40B4-BE49-F238E27FC236}">
                  <a16:creationId xmlns:a16="http://schemas.microsoft.com/office/drawing/2014/main" id="{977049C5-926B-23B9-76C0-2DDEADD5ACDD}"/>
                </a:ext>
              </a:extLst>
            </p:cNvPr>
            <p:cNvGrpSpPr/>
            <p:nvPr/>
          </p:nvGrpSpPr>
          <p:grpSpPr>
            <a:xfrm>
              <a:off x="4039625" y="4158212"/>
              <a:ext cx="788508" cy="419303"/>
              <a:chOff x="3607300" y="2531099"/>
              <a:chExt cx="788508" cy="510101"/>
            </a:xfrm>
          </p:grpSpPr>
          <p:sp>
            <p:nvSpPr>
              <p:cNvPr id="72" name="Google Shape;553;p44">
                <a:extLst>
                  <a:ext uri="{FF2B5EF4-FFF2-40B4-BE49-F238E27FC236}">
                    <a16:creationId xmlns:a16="http://schemas.microsoft.com/office/drawing/2014/main" id="{F66782E3-2C8E-7FBA-0987-C65D308B079A}"/>
                  </a:ext>
                </a:extLst>
              </p:cNvPr>
              <p:cNvSpPr/>
              <p:nvPr/>
            </p:nvSpPr>
            <p:spPr>
              <a:xfrm>
                <a:off x="3607300" y="2591758"/>
                <a:ext cx="788508" cy="449442"/>
              </a:xfrm>
              <a:prstGeom prst="flowChartDocument">
                <a:avLst/>
              </a:prstGeom>
              <a:solidFill>
                <a:srgbClr val="DBF1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54;p44">
                <a:extLst>
                  <a:ext uri="{FF2B5EF4-FFF2-40B4-BE49-F238E27FC236}">
                    <a16:creationId xmlns:a16="http://schemas.microsoft.com/office/drawing/2014/main" id="{2ECCB626-BC5E-CF0D-FA4F-218B17630AD4}"/>
                  </a:ext>
                </a:extLst>
              </p:cNvPr>
              <p:cNvSpPr/>
              <p:nvPr/>
            </p:nvSpPr>
            <p:spPr>
              <a:xfrm>
                <a:off x="3607350" y="2531099"/>
                <a:ext cx="788400" cy="399300"/>
              </a:xfrm>
              <a:prstGeom prst="roundRect">
                <a:avLst>
                  <a:gd name="adj" fmla="val 16667"/>
                </a:avLst>
              </a:prstGeom>
              <a:solidFill>
                <a:srgbClr val="DBF1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Google Shape;555;p44" descr="preencoded.png">
              <a:extLst>
                <a:ext uri="{FF2B5EF4-FFF2-40B4-BE49-F238E27FC236}">
                  <a16:creationId xmlns:a16="http://schemas.microsoft.com/office/drawing/2014/main" id="{28ABD0C9-1F46-A7B0-2E0C-B65187EB0959}"/>
                </a:ext>
              </a:extLst>
            </p:cNvPr>
            <p:cNvPicPr preferRelativeResize="0"/>
            <p:nvPr/>
          </p:nvPicPr>
          <p:blipFill rotWithShape="1">
            <a:blip r:embed="rId3">
              <a:alphaModFix/>
            </a:blip>
            <a:srcRect/>
            <a:stretch/>
          </p:blipFill>
          <p:spPr>
            <a:xfrm>
              <a:off x="4307675" y="2495925"/>
              <a:ext cx="249026" cy="249033"/>
            </a:xfrm>
            <a:prstGeom prst="rect">
              <a:avLst/>
            </a:prstGeom>
            <a:noFill/>
            <a:ln>
              <a:noFill/>
            </a:ln>
          </p:spPr>
        </p:pic>
        <p:pic>
          <p:nvPicPr>
            <p:cNvPr id="17" name="Google Shape;556;p44" descr="preencoded.png">
              <a:extLst>
                <a:ext uri="{FF2B5EF4-FFF2-40B4-BE49-F238E27FC236}">
                  <a16:creationId xmlns:a16="http://schemas.microsoft.com/office/drawing/2014/main" id="{4875478E-BC17-A098-C1C9-8BEBCD18229A}"/>
                </a:ext>
              </a:extLst>
            </p:cNvPr>
            <p:cNvPicPr preferRelativeResize="0"/>
            <p:nvPr/>
          </p:nvPicPr>
          <p:blipFill rotWithShape="1">
            <a:blip r:embed="rId4">
              <a:alphaModFix/>
            </a:blip>
            <a:srcRect/>
            <a:stretch/>
          </p:blipFill>
          <p:spPr>
            <a:xfrm>
              <a:off x="5707850" y="2495925"/>
              <a:ext cx="249026" cy="249033"/>
            </a:xfrm>
            <a:prstGeom prst="rect">
              <a:avLst/>
            </a:prstGeom>
            <a:noFill/>
            <a:ln>
              <a:noFill/>
            </a:ln>
          </p:spPr>
        </p:pic>
        <p:pic>
          <p:nvPicPr>
            <p:cNvPr id="18" name="Google Shape;557;p44" descr="preencoded.png">
              <a:extLst>
                <a:ext uri="{FF2B5EF4-FFF2-40B4-BE49-F238E27FC236}">
                  <a16:creationId xmlns:a16="http://schemas.microsoft.com/office/drawing/2014/main" id="{6035A624-D0D9-EC20-854E-615906205D31}"/>
                </a:ext>
              </a:extLst>
            </p:cNvPr>
            <p:cNvPicPr preferRelativeResize="0"/>
            <p:nvPr/>
          </p:nvPicPr>
          <p:blipFill rotWithShape="1">
            <a:blip r:embed="rId5">
              <a:alphaModFix/>
            </a:blip>
            <a:srcRect/>
            <a:stretch/>
          </p:blipFill>
          <p:spPr>
            <a:xfrm>
              <a:off x="3574250" y="2943600"/>
              <a:ext cx="249026" cy="249033"/>
            </a:xfrm>
            <a:prstGeom prst="rect">
              <a:avLst/>
            </a:prstGeom>
            <a:noFill/>
            <a:ln>
              <a:noFill/>
            </a:ln>
          </p:spPr>
        </p:pic>
        <p:pic>
          <p:nvPicPr>
            <p:cNvPr id="19" name="Google Shape;558;p44" descr="preencoded.png">
              <a:extLst>
                <a:ext uri="{FF2B5EF4-FFF2-40B4-BE49-F238E27FC236}">
                  <a16:creationId xmlns:a16="http://schemas.microsoft.com/office/drawing/2014/main" id="{FB7EBE35-BA4B-1901-8B6A-63F6797FB101}"/>
                </a:ext>
              </a:extLst>
            </p:cNvPr>
            <p:cNvPicPr preferRelativeResize="0"/>
            <p:nvPr/>
          </p:nvPicPr>
          <p:blipFill rotWithShape="1">
            <a:blip r:embed="rId4">
              <a:alphaModFix/>
            </a:blip>
            <a:srcRect/>
            <a:stretch/>
          </p:blipFill>
          <p:spPr>
            <a:xfrm>
              <a:off x="2917025" y="2495925"/>
              <a:ext cx="249026" cy="249033"/>
            </a:xfrm>
            <a:prstGeom prst="rect">
              <a:avLst/>
            </a:prstGeom>
            <a:noFill/>
            <a:ln>
              <a:noFill/>
            </a:ln>
          </p:spPr>
        </p:pic>
        <p:pic>
          <p:nvPicPr>
            <p:cNvPr id="20" name="Google Shape;559;p44" descr="preencoded.png">
              <a:extLst>
                <a:ext uri="{FF2B5EF4-FFF2-40B4-BE49-F238E27FC236}">
                  <a16:creationId xmlns:a16="http://schemas.microsoft.com/office/drawing/2014/main" id="{3F990BC2-D18D-1276-63A7-848705F6F954}"/>
                </a:ext>
              </a:extLst>
            </p:cNvPr>
            <p:cNvPicPr preferRelativeResize="0"/>
            <p:nvPr/>
          </p:nvPicPr>
          <p:blipFill rotWithShape="1">
            <a:blip r:embed="rId6">
              <a:alphaModFix/>
            </a:blip>
            <a:srcRect/>
            <a:stretch/>
          </p:blipFill>
          <p:spPr>
            <a:xfrm>
              <a:off x="4983950" y="2943600"/>
              <a:ext cx="249026" cy="249033"/>
            </a:xfrm>
            <a:prstGeom prst="rect">
              <a:avLst/>
            </a:prstGeom>
            <a:noFill/>
            <a:ln>
              <a:noFill/>
            </a:ln>
          </p:spPr>
        </p:pic>
        <p:pic>
          <p:nvPicPr>
            <p:cNvPr id="21" name="Google Shape;560;p44" descr="preencoded.png">
              <a:extLst>
                <a:ext uri="{FF2B5EF4-FFF2-40B4-BE49-F238E27FC236}">
                  <a16:creationId xmlns:a16="http://schemas.microsoft.com/office/drawing/2014/main" id="{12428947-C795-3DC0-A03A-C406C164E13B}"/>
                </a:ext>
              </a:extLst>
            </p:cNvPr>
            <p:cNvPicPr preferRelativeResize="0"/>
            <p:nvPr/>
          </p:nvPicPr>
          <p:blipFill rotWithShape="1">
            <a:blip r:embed="rId7">
              <a:alphaModFix/>
            </a:blip>
            <a:srcRect/>
            <a:stretch/>
          </p:blipFill>
          <p:spPr>
            <a:xfrm>
              <a:off x="4302913" y="3705600"/>
              <a:ext cx="249027" cy="249033"/>
            </a:xfrm>
            <a:prstGeom prst="rect">
              <a:avLst/>
            </a:prstGeom>
            <a:noFill/>
            <a:ln>
              <a:noFill/>
            </a:ln>
          </p:spPr>
        </p:pic>
        <p:pic>
          <p:nvPicPr>
            <p:cNvPr id="22" name="Google Shape;561;p44" descr="preencoded.png">
              <a:extLst>
                <a:ext uri="{FF2B5EF4-FFF2-40B4-BE49-F238E27FC236}">
                  <a16:creationId xmlns:a16="http://schemas.microsoft.com/office/drawing/2014/main" id="{E3384213-F372-BA45-07A7-C37C22AF0AD2}"/>
                </a:ext>
              </a:extLst>
            </p:cNvPr>
            <p:cNvPicPr preferRelativeResize="0"/>
            <p:nvPr/>
          </p:nvPicPr>
          <p:blipFill rotWithShape="1">
            <a:blip r:embed="rId8">
              <a:alphaModFix/>
            </a:blip>
            <a:srcRect/>
            <a:stretch/>
          </p:blipFill>
          <p:spPr>
            <a:xfrm>
              <a:off x="6384125" y="2943600"/>
              <a:ext cx="249027" cy="249033"/>
            </a:xfrm>
            <a:prstGeom prst="rect">
              <a:avLst/>
            </a:prstGeom>
            <a:noFill/>
            <a:ln>
              <a:noFill/>
            </a:ln>
          </p:spPr>
        </p:pic>
        <p:pic>
          <p:nvPicPr>
            <p:cNvPr id="23" name="Google Shape;562;p44" descr="preencoded.png">
              <a:extLst>
                <a:ext uri="{FF2B5EF4-FFF2-40B4-BE49-F238E27FC236}">
                  <a16:creationId xmlns:a16="http://schemas.microsoft.com/office/drawing/2014/main" id="{38C36772-DC1E-9D3F-02EA-0A7FCF7BB576}"/>
                </a:ext>
              </a:extLst>
            </p:cNvPr>
            <p:cNvPicPr preferRelativeResize="0"/>
            <p:nvPr/>
          </p:nvPicPr>
          <p:blipFill rotWithShape="1">
            <a:blip r:embed="rId9">
              <a:alphaModFix/>
            </a:blip>
            <a:srcRect/>
            <a:stretch/>
          </p:blipFill>
          <p:spPr>
            <a:xfrm>
              <a:off x="2536025" y="2619750"/>
              <a:ext cx="1010803" cy="1053657"/>
            </a:xfrm>
            <a:prstGeom prst="rect">
              <a:avLst/>
            </a:prstGeom>
            <a:noFill/>
            <a:ln>
              <a:noFill/>
            </a:ln>
          </p:spPr>
        </p:pic>
        <p:pic>
          <p:nvPicPr>
            <p:cNvPr id="24" name="Google Shape;563;p44" descr="preencoded.png">
              <a:extLst>
                <a:ext uri="{FF2B5EF4-FFF2-40B4-BE49-F238E27FC236}">
                  <a16:creationId xmlns:a16="http://schemas.microsoft.com/office/drawing/2014/main" id="{3BFDF64E-6BD6-2609-362A-E5C83F6BD9E6}"/>
                </a:ext>
              </a:extLst>
            </p:cNvPr>
            <p:cNvPicPr preferRelativeResize="0"/>
            <p:nvPr/>
          </p:nvPicPr>
          <p:blipFill rotWithShape="1">
            <a:blip r:embed="rId9">
              <a:alphaModFix/>
            </a:blip>
            <a:srcRect/>
            <a:stretch/>
          </p:blipFill>
          <p:spPr>
            <a:xfrm>
              <a:off x="3921913" y="2619750"/>
              <a:ext cx="1010803" cy="1053657"/>
            </a:xfrm>
            <a:prstGeom prst="rect">
              <a:avLst/>
            </a:prstGeom>
            <a:noFill/>
            <a:ln>
              <a:noFill/>
            </a:ln>
          </p:spPr>
        </p:pic>
        <p:pic>
          <p:nvPicPr>
            <p:cNvPr id="25" name="Google Shape;564;p44" descr="preencoded.png">
              <a:extLst>
                <a:ext uri="{FF2B5EF4-FFF2-40B4-BE49-F238E27FC236}">
                  <a16:creationId xmlns:a16="http://schemas.microsoft.com/office/drawing/2014/main" id="{75AF46A1-0EFC-3474-B7A4-C4ADD05B7A20}"/>
                </a:ext>
              </a:extLst>
            </p:cNvPr>
            <p:cNvPicPr preferRelativeResize="0"/>
            <p:nvPr/>
          </p:nvPicPr>
          <p:blipFill rotWithShape="1">
            <a:blip r:embed="rId10">
              <a:alphaModFix/>
            </a:blip>
            <a:srcRect/>
            <a:stretch/>
          </p:blipFill>
          <p:spPr>
            <a:xfrm rot="10800000">
              <a:off x="4031450" y="2675850"/>
              <a:ext cx="790575" cy="600075"/>
            </a:xfrm>
            <a:prstGeom prst="rect">
              <a:avLst/>
            </a:prstGeom>
            <a:noFill/>
            <a:ln>
              <a:noFill/>
            </a:ln>
          </p:spPr>
        </p:pic>
        <p:pic>
          <p:nvPicPr>
            <p:cNvPr id="26" name="Google Shape;565;p44" descr="preencoded.png">
              <a:extLst>
                <a:ext uri="{FF2B5EF4-FFF2-40B4-BE49-F238E27FC236}">
                  <a16:creationId xmlns:a16="http://schemas.microsoft.com/office/drawing/2014/main" id="{08D7540A-FB49-85D8-6114-F3A6C7CC9256}"/>
                </a:ext>
              </a:extLst>
            </p:cNvPr>
            <p:cNvPicPr preferRelativeResize="0"/>
            <p:nvPr/>
          </p:nvPicPr>
          <p:blipFill rotWithShape="1">
            <a:blip r:embed="rId9">
              <a:alphaModFix/>
            </a:blip>
            <a:srcRect/>
            <a:stretch/>
          </p:blipFill>
          <p:spPr>
            <a:xfrm>
              <a:off x="5317325" y="2619750"/>
              <a:ext cx="1010803" cy="1053657"/>
            </a:xfrm>
            <a:prstGeom prst="rect">
              <a:avLst/>
            </a:prstGeom>
            <a:noFill/>
            <a:ln>
              <a:noFill/>
            </a:ln>
          </p:spPr>
        </p:pic>
        <p:pic>
          <p:nvPicPr>
            <p:cNvPr id="27" name="Google Shape;566;p44" descr="preencoded.png">
              <a:extLst>
                <a:ext uri="{FF2B5EF4-FFF2-40B4-BE49-F238E27FC236}">
                  <a16:creationId xmlns:a16="http://schemas.microsoft.com/office/drawing/2014/main" id="{B10A2DCB-5CB5-7A3A-612A-E9CE89947D4B}"/>
                </a:ext>
              </a:extLst>
            </p:cNvPr>
            <p:cNvPicPr preferRelativeResize="0"/>
            <p:nvPr/>
          </p:nvPicPr>
          <p:blipFill rotWithShape="1">
            <a:blip r:embed="rId11">
              <a:alphaModFix/>
            </a:blip>
            <a:srcRect/>
            <a:stretch/>
          </p:blipFill>
          <p:spPr>
            <a:xfrm>
              <a:off x="3693313" y="2310188"/>
              <a:ext cx="14288" cy="756774"/>
            </a:xfrm>
            <a:prstGeom prst="rect">
              <a:avLst/>
            </a:prstGeom>
            <a:noFill/>
            <a:ln>
              <a:noFill/>
            </a:ln>
          </p:spPr>
        </p:pic>
        <p:pic>
          <p:nvPicPr>
            <p:cNvPr id="28" name="Google Shape;567;p44" descr="preencoded.png">
              <a:extLst>
                <a:ext uri="{FF2B5EF4-FFF2-40B4-BE49-F238E27FC236}">
                  <a16:creationId xmlns:a16="http://schemas.microsoft.com/office/drawing/2014/main" id="{5DC15275-3A58-5F0A-31F4-D93D3C507F37}"/>
                </a:ext>
              </a:extLst>
            </p:cNvPr>
            <p:cNvPicPr preferRelativeResize="0"/>
            <p:nvPr/>
          </p:nvPicPr>
          <p:blipFill rotWithShape="1">
            <a:blip r:embed="rId12">
              <a:alphaModFix/>
            </a:blip>
            <a:srcRect/>
            <a:stretch/>
          </p:blipFill>
          <p:spPr>
            <a:xfrm>
              <a:off x="5098250" y="2310188"/>
              <a:ext cx="14288" cy="756774"/>
            </a:xfrm>
            <a:prstGeom prst="rect">
              <a:avLst/>
            </a:prstGeom>
            <a:noFill/>
            <a:ln>
              <a:noFill/>
            </a:ln>
          </p:spPr>
        </p:pic>
        <p:pic>
          <p:nvPicPr>
            <p:cNvPr id="29" name="Google Shape;568;p44" descr="preencoded.png">
              <a:extLst>
                <a:ext uri="{FF2B5EF4-FFF2-40B4-BE49-F238E27FC236}">
                  <a16:creationId xmlns:a16="http://schemas.microsoft.com/office/drawing/2014/main" id="{B7C97A47-982E-D806-9FAF-3AE7E2617725}"/>
                </a:ext>
              </a:extLst>
            </p:cNvPr>
            <p:cNvPicPr preferRelativeResize="0"/>
            <p:nvPr/>
          </p:nvPicPr>
          <p:blipFill rotWithShape="1">
            <a:blip r:embed="rId13">
              <a:alphaModFix/>
            </a:blip>
            <a:srcRect/>
            <a:stretch/>
          </p:blipFill>
          <p:spPr>
            <a:xfrm>
              <a:off x="4093363" y="3824663"/>
              <a:ext cx="338138" cy="14288"/>
            </a:xfrm>
            <a:prstGeom prst="rect">
              <a:avLst/>
            </a:prstGeom>
            <a:noFill/>
            <a:ln>
              <a:noFill/>
            </a:ln>
          </p:spPr>
        </p:pic>
        <p:pic>
          <p:nvPicPr>
            <p:cNvPr id="30" name="Google Shape;569;p44" descr="preencoded.png">
              <a:extLst>
                <a:ext uri="{FF2B5EF4-FFF2-40B4-BE49-F238E27FC236}">
                  <a16:creationId xmlns:a16="http://schemas.microsoft.com/office/drawing/2014/main" id="{92286C18-FC81-6F7B-704F-C3246D783598}"/>
                </a:ext>
              </a:extLst>
            </p:cNvPr>
            <p:cNvPicPr preferRelativeResize="0"/>
            <p:nvPr/>
          </p:nvPicPr>
          <p:blipFill rotWithShape="1">
            <a:blip r:embed="rId14">
              <a:alphaModFix/>
            </a:blip>
            <a:srcRect/>
            <a:stretch/>
          </p:blipFill>
          <p:spPr>
            <a:xfrm>
              <a:off x="6503188" y="2310188"/>
              <a:ext cx="14288" cy="756774"/>
            </a:xfrm>
            <a:prstGeom prst="rect">
              <a:avLst/>
            </a:prstGeom>
            <a:noFill/>
            <a:ln>
              <a:noFill/>
            </a:ln>
          </p:spPr>
        </p:pic>
        <p:pic>
          <p:nvPicPr>
            <p:cNvPr id="31" name="Google Shape;570;p44" descr="preencoded.png">
              <a:extLst>
                <a:ext uri="{FF2B5EF4-FFF2-40B4-BE49-F238E27FC236}">
                  <a16:creationId xmlns:a16="http://schemas.microsoft.com/office/drawing/2014/main" id="{A1A83C45-CC97-5C73-FC42-4F6441E2C73E}"/>
                </a:ext>
              </a:extLst>
            </p:cNvPr>
            <p:cNvPicPr preferRelativeResize="0"/>
            <p:nvPr/>
          </p:nvPicPr>
          <p:blipFill rotWithShape="1">
            <a:blip r:embed="rId15">
              <a:alphaModFix/>
            </a:blip>
            <a:srcRect/>
            <a:stretch/>
          </p:blipFill>
          <p:spPr>
            <a:xfrm>
              <a:off x="3493288" y="3005513"/>
              <a:ext cx="466092" cy="202915"/>
            </a:xfrm>
            <a:prstGeom prst="rect">
              <a:avLst/>
            </a:prstGeom>
            <a:noFill/>
            <a:ln>
              <a:noFill/>
            </a:ln>
          </p:spPr>
        </p:pic>
        <p:pic>
          <p:nvPicPr>
            <p:cNvPr id="32" name="Google Shape;571;p44" descr="preencoded.png">
              <a:extLst>
                <a:ext uri="{FF2B5EF4-FFF2-40B4-BE49-F238E27FC236}">
                  <a16:creationId xmlns:a16="http://schemas.microsoft.com/office/drawing/2014/main" id="{0231040C-3EB2-5E73-2527-63384C423946}"/>
                </a:ext>
              </a:extLst>
            </p:cNvPr>
            <p:cNvPicPr preferRelativeResize="0"/>
            <p:nvPr/>
          </p:nvPicPr>
          <p:blipFill rotWithShape="1">
            <a:blip r:embed="rId16">
              <a:alphaModFix/>
            </a:blip>
            <a:srcRect/>
            <a:stretch/>
          </p:blipFill>
          <p:spPr>
            <a:xfrm>
              <a:off x="4874413" y="3005513"/>
              <a:ext cx="466093" cy="202915"/>
            </a:xfrm>
            <a:prstGeom prst="rect">
              <a:avLst/>
            </a:prstGeom>
            <a:noFill/>
            <a:ln>
              <a:noFill/>
            </a:ln>
          </p:spPr>
        </p:pic>
        <p:pic>
          <p:nvPicPr>
            <p:cNvPr id="33" name="Google Shape;572;p44" descr="preencoded.png">
              <a:extLst>
                <a:ext uri="{FF2B5EF4-FFF2-40B4-BE49-F238E27FC236}">
                  <a16:creationId xmlns:a16="http://schemas.microsoft.com/office/drawing/2014/main" id="{1D11FA77-EEC5-3EAB-F025-E34B1CF0D274}"/>
                </a:ext>
              </a:extLst>
            </p:cNvPr>
            <p:cNvPicPr preferRelativeResize="0"/>
            <p:nvPr/>
          </p:nvPicPr>
          <p:blipFill rotWithShape="1">
            <a:blip r:embed="rId17">
              <a:alphaModFix/>
            </a:blip>
            <a:srcRect/>
            <a:stretch/>
          </p:blipFill>
          <p:spPr>
            <a:xfrm>
              <a:off x="4331488" y="3596063"/>
              <a:ext cx="202927" cy="466085"/>
            </a:xfrm>
            <a:prstGeom prst="rect">
              <a:avLst/>
            </a:prstGeom>
            <a:noFill/>
            <a:ln>
              <a:noFill/>
            </a:ln>
          </p:spPr>
        </p:pic>
        <p:pic>
          <p:nvPicPr>
            <p:cNvPr id="34" name="Google Shape;573;p44" descr="preencoded.png">
              <a:extLst>
                <a:ext uri="{FF2B5EF4-FFF2-40B4-BE49-F238E27FC236}">
                  <a16:creationId xmlns:a16="http://schemas.microsoft.com/office/drawing/2014/main" id="{0AA661E1-3044-0146-19C7-939F4DFBA394}"/>
                </a:ext>
              </a:extLst>
            </p:cNvPr>
            <p:cNvPicPr preferRelativeResize="0"/>
            <p:nvPr/>
          </p:nvPicPr>
          <p:blipFill rotWithShape="1">
            <a:blip r:embed="rId18">
              <a:alphaModFix/>
            </a:blip>
            <a:srcRect/>
            <a:stretch/>
          </p:blipFill>
          <p:spPr>
            <a:xfrm>
              <a:off x="6269825" y="3005513"/>
              <a:ext cx="466093" cy="202915"/>
            </a:xfrm>
            <a:prstGeom prst="rect">
              <a:avLst/>
            </a:prstGeom>
            <a:noFill/>
            <a:ln>
              <a:noFill/>
            </a:ln>
          </p:spPr>
        </p:pic>
        <p:pic>
          <p:nvPicPr>
            <p:cNvPr id="35" name="Google Shape;574;p44" descr="preencoded.png">
              <a:extLst>
                <a:ext uri="{FF2B5EF4-FFF2-40B4-BE49-F238E27FC236}">
                  <a16:creationId xmlns:a16="http://schemas.microsoft.com/office/drawing/2014/main" id="{FD47D36E-883F-F4C7-8E57-E7DD84218457}"/>
                </a:ext>
              </a:extLst>
            </p:cNvPr>
            <p:cNvPicPr preferRelativeResize="0"/>
            <p:nvPr/>
          </p:nvPicPr>
          <p:blipFill rotWithShape="1">
            <a:blip r:embed="rId19">
              <a:alphaModFix/>
            </a:blip>
            <a:srcRect/>
            <a:stretch/>
          </p:blipFill>
          <p:spPr>
            <a:xfrm>
              <a:off x="2936075" y="1867275"/>
              <a:ext cx="202927" cy="887982"/>
            </a:xfrm>
            <a:prstGeom prst="rect">
              <a:avLst/>
            </a:prstGeom>
            <a:noFill/>
            <a:ln>
              <a:noFill/>
            </a:ln>
          </p:spPr>
        </p:pic>
        <p:pic>
          <p:nvPicPr>
            <p:cNvPr id="36" name="Google Shape;575;p44" descr="preencoded.png">
              <a:extLst>
                <a:ext uri="{FF2B5EF4-FFF2-40B4-BE49-F238E27FC236}">
                  <a16:creationId xmlns:a16="http://schemas.microsoft.com/office/drawing/2014/main" id="{684E272B-4C0B-3809-99A6-CD87F2E88113}"/>
                </a:ext>
              </a:extLst>
            </p:cNvPr>
            <p:cNvPicPr preferRelativeResize="0"/>
            <p:nvPr/>
          </p:nvPicPr>
          <p:blipFill rotWithShape="1">
            <a:blip r:embed="rId20">
              <a:alphaModFix/>
            </a:blip>
            <a:srcRect/>
            <a:stretch/>
          </p:blipFill>
          <p:spPr>
            <a:xfrm>
              <a:off x="4331488" y="1867275"/>
              <a:ext cx="202927" cy="887982"/>
            </a:xfrm>
            <a:prstGeom prst="rect">
              <a:avLst/>
            </a:prstGeom>
            <a:noFill/>
            <a:ln>
              <a:noFill/>
            </a:ln>
          </p:spPr>
        </p:pic>
        <p:pic>
          <p:nvPicPr>
            <p:cNvPr id="37" name="Google Shape;576;p44" descr="preencoded.png">
              <a:extLst>
                <a:ext uri="{FF2B5EF4-FFF2-40B4-BE49-F238E27FC236}">
                  <a16:creationId xmlns:a16="http://schemas.microsoft.com/office/drawing/2014/main" id="{8A12DD83-19AB-D493-1694-3CBFEBBA58FF}"/>
                </a:ext>
              </a:extLst>
            </p:cNvPr>
            <p:cNvPicPr preferRelativeResize="0"/>
            <p:nvPr/>
          </p:nvPicPr>
          <p:blipFill rotWithShape="1">
            <a:blip r:embed="rId21">
              <a:alphaModFix/>
            </a:blip>
            <a:srcRect/>
            <a:stretch/>
          </p:blipFill>
          <p:spPr>
            <a:xfrm>
              <a:off x="5726900" y="1867275"/>
              <a:ext cx="202927" cy="887982"/>
            </a:xfrm>
            <a:prstGeom prst="rect">
              <a:avLst/>
            </a:prstGeom>
            <a:noFill/>
            <a:ln>
              <a:noFill/>
            </a:ln>
          </p:spPr>
        </p:pic>
        <p:pic>
          <p:nvPicPr>
            <p:cNvPr id="38" name="Google Shape;577;p44" descr="preencoded.png">
              <a:extLst>
                <a:ext uri="{FF2B5EF4-FFF2-40B4-BE49-F238E27FC236}">
                  <a16:creationId xmlns:a16="http://schemas.microsoft.com/office/drawing/2014/main" id="{FEA970DC-F67C-6499-8068-F7ACA4867D17}"/>
                </a:ext>
              </a:extLst>
            </p:cNvPr>
            <p:cNvPicPr preferRelativeResize="0"/>
            <p:nvPr/>
          </p:nvPicPr>
          <p:blipFill rotWithShape="1">
            <a:blip r:embed="rId22">
              <a:alphaModFix/>
            </a:blip>
            <a:srcRect/>
            <a:stretch/>
          </p:blipFill>
          <p:spPr>
            <a:xfrm>
              <a:off x="2178838" y="2943600"/>
              <a:ext cx="249026" cy="249033"/>
            </a:xfrm>
            <a:prstGeom prst="rect">
              <a:avLst/>
            </a:prstGeom>
            <a:noFill/>
            <a:ln>
              <a:noFill/>
            </a:ln>
          </p:spPr>
        </p:pic>
        <p:pic>
          <p:nvPicPr>
            <p:cNvPr id="39" name="Google Shape;578;p44" descr="preencoded.png">
              <a:extLst>
                <a:ext uri="{FF2B5EF4-FFF2-40B4-BE49-F238E27FC236}">
                  <a16:creationId xmlns:a16="http://schemas.microsoft.com/office/drawing/2014/main" id="{138D375F-4CCA-D94D-4DD7-13C93D3037EF}"/>
                </a:ext>
              </a:extLst>
            </p:cNvPr>
            <p:cNvPicPr preferRelativeResize="0"/>
            <p:nvPr/>
          </p:nvPicPr>
          <p:blipFill rotWithShape="1">
            <a:blip r:embed="rId23">
              <a:alphaModFix/>
            </a:blip>
            <a:srcRect/>
            <a:stretch/>
          </p:blipFill>
          <p:spPr>
            <a:xfrm>
              <a:off x="2297900" y="2310188"/>
              <a:ext cx="14288" cy="756774"/>
            </a:xfrm>
            <a:prstGeom prst="rect">
              <a:avLst/>
            </a:prstGeom>
            <a:noFill/>
            <a:ln>
              <a:noFill/>
            </a:ln>
          </p:spPr>
        </p:pic>
        <p:pic>
          <p:nvPicPr>
            <p:cNvPr id="40" name="Google Shape;579;p44" descr="preencoded.png">
              <a:extLst>
                <a:ext uri="{FF2B5EF4-FFF2-40B4-BE49-F238E27FC236}">
                  <a16:creationId xmlns:a16="http://schemas.microsoft.com/office/drawing/2014/main" id="{C1E89A02-3E36-EE64-F85C-CDF6E53911CA}"/>
                </a:ext>
              </a:extLst>
            </p:cNvPr>
            <p:cNvPicPr preferRelativeResize="0"/>
            <p:nvPr/>
          </p:nvPicPr>
          <p:blipFill rotWithShape="1">
            <a:blip r:embed="rId24">
              <a:alphaModFix/>
            </a:blip>
            <a:srcRect/>
            <a:stretch/>
          </p:blipFill>
          <p:spPr>
            <a:xfrm>
              <a:off x="2097875" y="3005513"/>
              <a:ext cx="466092" cy="202915"/>
            </a:xfrm>
            <a:prstGeom prst="rect">
              <a:avLst/>
            </a:prstGeom>
            <a:noFill/>
            <a:ln>
              <a:noFill/>
            </a:ln>
          </p:spPr>
        </p:pic>
        <p:pic>
          <p:nvPicPr>
            <p:cNvPr id="41" name="Google Shape;580;p44" descr="preencoded.png">
              <a:extLst>
                <a:ext uri="{FF2B5EF4-FFF2-40B4-BE49-F238E27FC236}">
                  <a16:creationId xmlns:a16="http://schemas.microsoft.com/office/drawing/2014/main" id="{A525D622-DEC3-6098-9687-A416D08A595A}"/>
                </a:ext>
              </a:extLst>
            </p:cNvPr>
            <p:cNvPicPr preferRelativeResize="0"/>
            <p:nvPr/>
          </p:nvPicPr>
          <p:blipFill rotWithShape="1">
            <a:blip r:embed="rId25">
              <a:alphaModFix/>
            </a:blip>
            <a:srcRect/>
            <a:stretch/>
          </p:blipFill>
          <p:spPr>
            <a:xfrm>
              <a:off x="1640675" y="2753100"/>
              <a:ext cx="366713" cy="471488"/>
            </a:xfrm>
            <a:prstGeom prst="rect">
              <a:avLst/>
            </a:prstGeom>
            <a:noFill/>
            <a:ln>
              <a:noFill/>
            </a:ln>
          </p:spPr>
        </p:pic>
        <p:pic>
          <p:nvPicPr>
            <p:cNvPr id="42" name="Google Shape;581;p44" descr="preencoded.png">
              <a:extLst>
                <a:ext uri="{FF2B5EF4-FFF2-40B4-BE49-F238E27FC236}">
                  <a16:creationId xmlns:a16="http://schemas.microsoft.com/office/drawing/2014/main" id="{122279D5-2C1E-EC22-A9A1-A15A913BFB18}"/>
                </a:ext>
              </a:extLst>
            </p:cNvPr>
            <p:cNvPicPr preferRelativeResize="0"/>
            <p:nvPr/>
          </p:nvPicPr>
          <p:blipFill rotWithShape="1">
            <a:blip r:embed="rId26">
              <a:alphaModFix/>
            </a:blip>
            <a:srcRect/>
            <a:stretch/>
          </p:blipFill>
          <p:spPr>
            <a:xfrm>
              <a:off x="6765125" y="2686425"/>
              <a:ext cx="790575" cy="819150"/>
            </a:xfrm>
            <a:prstGeom prst="rect">
              <a:avLst/>
            </a:prstGeom>
            <a:noFill/>
            <a:ln>
              <a:noFill/>
            </a:ln>
          </p:spPr>
        </p:pic>
        <p:pic>
          <p:nvPicPr>
            <p:cNvPr id="43" name="Google Shape;582;p44" descr="preencoded.png">
              <a:extLst>
                <a:ext uri="{FF2B5EF4-FFF2-40B4-BE49-F238E27FC236}">
                  <a16:creationId xmlns:a16="http://schemas.microsoft.com/office/drawing/2014/main" id="{746D277C-3A58-AACB-46D0-B7AC8C55995E}"/>
                </a:ext>
              </a:extLst>
            </p:cNvPr>
            <p:cNvPicPr preferRelativeResize="0"/>
            <p:nvPr/>
          </p:nvPicPr>
          <p:blipFill rotWithShape="1">
            <a:blip r:embed="rId27">
              <a:alphaModFix/>
            </a:blip>
            <a:srcRect/>
            <a:stretch/>
          </p:blipFill>
          <p:spPr>
            <a:xfrm>
              <a:off x="4879175" y="3553200"/>
              <a:ext cx="957263" cy="782783"/>
            </a:xfrm>
            <a:prstGeom prst="rect">
              <a:avLst/>
            </a:prstGeom>
            <a:noFill/>
            <a:ln>
              <a:noFill/>
            </a:ln>
          </p:spPr>
        </p:pic>
        <p:sp>
          <p:nvSpPr>
            <p:cNvPr id="44" name="Google Shape;583;p44">
              <a:extLst>
                <a:ext uri="{FF2B5EF4-FFF2-40B4-BE49-F238E27FC236}">
                  <a16:creationId xmlns:a16="http://schemas.microsoft.com/office/drawing/2014/main" id="{EE08A199-E3F5-AEC8-5617-87AA99F2073D}"/>
                </a:ext>
              </a:extLst>
            </p:cNvPr>
            <p:cNvSpPr/>
            <p:nvPr/>
          </p:nvSpPr>
          <p:spPr>
            <a:xfrm>
              <a:off x="2931313" y="3337900"/>
              <a:ext cx="219000" cy="128700"/>
            </a:xfrm>
            <a:prstGeom prst="rect">
              <a:avLst/>
            </a:prstGeom>
            <a:noFill/>
            <a:ln>
              <a:noFill/>
            </a:ln>
          </p:spPr>
          <p:txBody>
            <a:bodyPr spcFirstLastPara="1" wrap="square" lIns="0" tIns="0" rIns="0" bIns="0" anchor="t" anchorCtr="0">
              <a:noAutofit/>
            </a:bodyPr>
            <a:lstStyle/>
            <a:p>
              <a:pPr marL="0" marR="0" lvl="0" indent="0" algn="ctr" rtl="0">
                <a:lnSpc>
                  <a:spcPct val="126800"/>
                </a:lnSpc>
                <a:spcBef>
                  <a:spcPts val="0"/>
                </a:spcBef>
                <a:spcAft>
                  <a:spcPts val="0"/>
                </a:spcAft>
                <a:buNone/>
              </a:pPr>
              <a:r>
                <a:rPr lang="en" sz="800" b="0" i="0" u="none" strike="noStrike" cap="none">
                  <a:solidFill>
                    <a:srgbClr val="000000"/>
                  </a:solidFill>
                  <a:latin typeface="Oxygen"/>
                  <a:ea typeface="Oxygen"/>
                  <a:cs typeface="Oxygen"/>
                  <a:sym typeface="Oxygen"/>
                </a:rPr>
                <a:t>SCM</a:t>
              </a:r>
              <a:endParaRPr sz="800" b="0" i="0" u="none" strike="noStrike" cap="none">
                <a:solidFill>
                  <a:schemeClr val="dk1"/>
                </a:solidFill>
                <a:latin typeface="Calibri"/>
                <a:ea typeface="Calibri"/>
                <a:cs typeface="Calibri"/>
                <a:sym typeface="Calibri"/>
              </a:endParaRPr>
            </a:p>
          </p:txBody>
        </p:sp>
        <p:sp>
          <p:nvSpPr>
            <p:cNvPr id="45" name="Google Shape;584;p44">
              <a:extLst>
                <a:ext uri="{FF2B5EF4-FFF2-40B4-BE49-F238E27FC236}">
                  <a16:creationId xmlns:a16="http://schemas.microsoft.com/office/drawing/2014/main" id="{2A5A782E-497F-1DB2-7F0B-4DA6232FE275}"/>
                </a:ext>
              </a:extLst>
            </p:cNvPr>
            <p:cNvSpPr/>
            <p:nvPr/>
          </p:nvSpPr>
          <p:spPr>
            <a:xfrm>
              <a:off x="4234363" y="3337900"/>
              <a:ext cx="395400" cy="128700"/>
            </a:xfrm>
            <a:prstGeom prst="rect">
              <a:avLst/>
            </a:prstGeom>
            <a:noFill/>
            <a:ln>
              <a:noFill/>
            </a:ln>
          </p:spPr>
          <p:txBody>
            <a:bodyPr spcFirstLastPara="1" wrap="square" lIns="0" tIns="0" rIns="0" bIns="0" anchor="t" anchorCtr="0">
              <a:noAutofit/>
            </a:bodyPr>
            <a:lstStyle/>
            <a:p>
              <a:pPr marL="0" marR="0" lvl="0" indent="0" algn="ctr" rtl="0">
                <a:lnSpc>
                  <a:spcPct val="126800"/>
                </a:lnSpc>
                <a:spcBef>
                  <a:spcPts val="0"/>
                </a:spcBef>
                <a:spcAft>
                  <a:spcPts val="0"/>
                </a:spcAft>
                <a:buNone/>
              </a:pPr>
              <a:r>
                <a:rPr lang="en" sz="800" b="0" i="0" u="none" strike="noStrike" cap="none">
                  <a:solidFill>
                    <a:srgbClr val="000000"/>
                  </a:solidFill>
                  <a:latin typeface="Oxygen"/>
                  <a:ea typeface="Oxygen"/>
                  <a:cs typeface="Oxygen"/>
                  <a:sym typeface="Oxygen"/>
                </a:rPr>
                <a:t>CI/CD</a:t>
              </a:r>
              <a:endParaRPr sz="800" b="0" i="0" u="none" strike="noStrike" cap="none">
                <a:solidFill>
                  <a:schemeClr val="dk1"/>
                </a:solidFill>
                <a:latin typeface="Calibri"/>
                <a:ea typeface="Calibri"/>
                <a:cs typeface="Calibri"/>
                <a:sym typeface="Calibri"/>
              </a:endParaRPr>
            </a:p>
          </p:txBody>
        </p:sp>
        <p:sp>
          <p:nvSpPr>
            <p:cNvPr id="46" name="Google Shape;585;p44">
              <a:extLst>
                <a:ext uri="{FF2B5EF4-FFF2-40B4-BE49-F238E27FC236}">
                  <a16:creationId xmlns:a16="http://schemas.microsoft.com/office/drawing/2014/main" id="{CC08F8B1-DC31-9409-FA7B-349B7930AFB3}"/>
                </a:ext>
              </a:extLst>
            </p:cNvPr>
            <p:cNvSpPr/>
            <p:nvPr/>
          </p:nvSpPr>
          <p:spPr>
            <a:xfrm>
              <a:off x="1588288" y="3300788"/>
              <a:ext cx="476400" cy="128700"/>
            </a:xfrm>
            <a:prstGeom prst="rect">
              <a:avLst/>
            </a:prstGeom>
            <a:noFill/>
            <a:ln>
              <a:noFill/>
            </a:ln>
          </p:spPr>
          <p:txBody>
            <a:bodyPr spcFirstLastPara="1" wrap="square" lIns="0" tIns="0" rIns="0" bIns="0" anchor="t" anchorCtr="0">
              <a:noAutofit/>
            </a:bodyPr>
            <a:lstStyle/>
            <a:p>
              <a:pPr marL="0" marR="0" lvl="0" indent="0" algn="ctr" rtl="0">
                <a:lnSpc>
                  <a:spcPct val="126800"/>
                </a:lnSpc>
                <a:spcBef>
                  <a:spcPts val="0"/>
                </a:spcBef>
                <a:spcAft>
                  <a:spcPts val="0"/>
                </a:spcAft>
                <a:buNone/>
              </a:pPr>
              <a:r>
                <a:rPr lang="en" sz="800" b="0" i="0" u="none" strike="noStrike" cap="none">
                  <a:solidFill>
                    <a:srgbClr val="000000"/>
                  </a:solidFill>
                  <a:latin typeface="Oxygen"/>
                  <a:ea typeface="Oxygen"/>
                  <a:cs typeface="Oxygen"/>
                  <a:sym typeface="Oxygen"/>
                </a:rPr>
                <a:t>Developer</a:t>
              </a:r>
              <a:endParaRPr sz="800" b="0" i="0" u="none" strike="noStrike" cap="none">
                <a:solidFill>
                  <a:schemeClr val="dk1"/>
                </a:solidFill>
                <a:latin typeface="Calibri"/>
                <a:ea typeface="Calibri"/>
                <a:cs typeface="Calibri"/>
                <a:sym typeface="Calibri"/>
              </a:endParaRPr>
            </a:p>
          </p:txBody>
        </p:sp>
        <p:sp>
          <p:nvSpPr>
            <p:cNvPr id="47" name="Google Shape;586;p44">
              <a:extLst>
                <a:ext uri="{FF2B5EF4-FFF2-40B4-BE49-F238E27FC236}">
                  <a16:creationId xmlns:a16="http://schemas.microsoft.com/office/drawing/2014/main" id="{D667C247-1F32-7689-0296-B91E6800BC14}"/>
                </a:ext>
              </a:extLst>
            </p:cNvPr>
            <p:cNvSpPr/>
            <p:nvPr/>
          </p:nvSpPr>
          <p:spPr>
            <a:xfrm>
              <a:off x="3421850" y="2054120"/>
              <a:ext cx="571500" cy="261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800" b="1" i="0" u="none" strike="noStrike" cap="none">
                  <a:solidFill>
                    <a:srgbClr val="4F4D5E"/>
                  </a:solidFill>
                  <a:latin typeface="Oxygen"/>
                  <a:ea typeface="Oxygen"/>
                  <a:cs typeface="Oxygen"/>
                  <a:sym typeface="Oxygen"/>
                </a:rPr>
                <a:t>Modify Code</a:t>
              </a:r>
              <a:br>
                <a:rPr lang="en" sz="800" b="1" i="0" u="none" strike="noStrike" cap="none">
                  <a:solidFill>
                    <a:srgbClr val="4F4D5E"/>
                  </a:solidFill>
                  <a:latin typeface="Oxygen"/>
                  <a:ea typeface="Oxygen"/>
                  <a:cs typeface="Oxygen"/>
                  <a:sym typeface="Oxygen"/>
                </a:rPr>
              </a:br>
              <a:r>
                <a:rPr lang="en" sz="800" b="1" i="0" u="none" strike="noStrike" cap="none">
                  <a:solidFill>
                    <a:srgbClr val="4F4D5E"/>
                  </a:solidFill>
                  <a:latin typeface="Oxygen"/>
                  <a:ea typeface="Oxygen"/>
                  <a:cs typeface="Oxygen"/>
                  <a:sym typeface="Oxygen"/>
                </a:rPr>
                <a:t>(C)</a:t>
              </a:r>
              <a:endParaRPr sz="800" b="0" i="0" u="none" strike="noStrike" cap="none">
                <a:solidFill>
                  <a:schemeClr val="dk1"/>
                </a:solidFill>
                <a:latin typeface="Calibri"/>
                <a:ea typeface="Calibri"/>
                <a:cs typeface="Calibri"/>
                <a:sym typeface="Calibri"/>
              </a:endParaRPr>
            </a:p>
          </p:txBody>
        </p:sp>
        <p:sp>
          <p:nvSpPr>
            <p:cNvPr id="48" name="Google Shape;587;p44">
              <a:extLst>
                <a:ext uri="{FF2B5EF4-FFF2-40B4-BE49-F238E27FC236}">
                  <a16:creationId xmlns:a16="http://schemas.microsoft.com/office/drawing/2014/main" id="{668ED98F-AC10-2353-08FA-F63CA3E8081C}"/>
                </a:ext>
              </a:extLst>
            </p:cNvPr>
            <p:cNvSpPr/>
            <p:nvPr/>
          </p:nvSpPr>
          <p:spPr>
            <a:xfrm>
              <a:off x="2630613" y="1589625"/>
              <a:ext cx="839400" cy="390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800" b="1" i="0" u="none" strike="noStrike" cap="none">
                  <a:solidFill>
                    <a:srgbClr val="4F4D5E"/>
                  </a:solidFill>
                  <a:latin typeface="Oxygen"/>
                  <a:ea typeface="Oxygen"/>
                  <a:cs typeface="Oxygen"/>
                  <a:sym typeface="Oxygen"/>
                </a:rPr>
                <a:t>Compromise </a:t>
              </a:r>
              <a:br>
                <a:rPr lang="en" sz="800" b="1" i="0" u="none" strike="noStrike" cap="none">
                  <a:solidFill>
                    <a:srgbClr val="4F4D5E"/>
                  </a:solidFill>
                  <a:latin typeface="Oxygen"/>
                  <a:ea typeface="Oxygen"/>
                  <a:cs typeface="Oxygen"/>
                  <a:sym typeface="Oxygen"/>
                </a:rPr>
              </a:br>
              <a:r>
                <a:rPr lang="en" sz="800" b="1" i="0" u="none" strike="noStrike" cap="none">
                  <a:solidFill>
                    <a:srgbClr val="4F4D5E"/>
                  </a:solidFill>
                  <a:latin typeface="Oxygen"/>
                  <a:ea typeface="Oxygen"/>
                  <a:cs typeface="Oxygen"/>
                  <a:sym typeface="Oxygen"/>
                </a:rPr>
                <a:t>source control</a:t>
              </a:r>
              <a:br>
                <a:rPr lang="en" sz="800" b="1" i="0" u="none" strike="noStrike" cap="none">
                  <a:solidFill>
                    <a:srgbClr val="4F4D5E"/>
                  </a:solidFill>
                  <a:latin typeface="Oxygen"/>
                  <a:ea typeface="Oxygen"/>
                  <a:cs typeface="Oxygen"/>
                  <a:sym typeface="Oxygen"/>
                </a:rPr>
              </a:br>
              <a:r>
                <a:rPr lang="en" sz="800" b="1" i="0" u="none" strike="noStrike" cap="none">
                  <a:solidFill>
                    <a:srgbClr val="4F4D5E"/>
                  </a:solidFill>
                  <a:latin typeface="Oxygen"/>
                  <a:ea typeface="Oxygen"/>
                  <a:cs typeface="Oxygen"/>
                  <a:sym typeface="Oxygen"/>
                </a:rPr>
                <a:t>(B)</a:t>
              </a:r>
              <a:endParaRPr sz="800" b="0" i="0" u="none" strike="noStrike" cap="none">
                <a:solidFill>
                  <a:schemeClr val="dk1"/>
                </a:solidFill>
                <a:latin typeface="Calibri"/>
                <a:ea typeface="Calibri"/>
                <a:cs typeface="Calibri"/>
                <a:sym typeface="Calibri"/>
              </a:endParaRPr>
            </a:p>
          </p:txBody>
        </p:sp>
        <p:sp>
          <p:nvSpPr>
            <p:cNvPr id="49" name="Google Shape;588;p44">
              <a:extLst>
                <a:ext uri="{FF2B5EF4-FFF2-40B4-BE49-F238E27FC236}">
                  <a16:creationId xmlns:a16="http://schemas.microsoft.com/office/drawing/2014/main" id="{A831BFFD-97BF-0CBD-47BF-528ABAB0A192}"/>
                </a:ext>
              </a:extLst>
            </p:cNvPr>
            <p:cNvSpPr/>
            <p:nvPr/>
          </p:nvSpPr>
          <p:spPr>
            <a:xfrm>
              <a:off x="4051952" y="1589625"/>
              <a:ext cx="762000" cy="390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800" b="1" i="0" u="none" strike="noStrike" cap="none">
                  <a:solidFill>
                    <a:srgbClr val="4F4D5E"/>
                  </a:solidFill>
                  <a:latin typeface="Oxygen"/>
                  <a:ea typeface="Oxygen"/>
                  <a:cs typeface="Oxygen"/>
                  <a:sym typeface="Oxygen"/>
                </a:rPr>
                <a:t>Compromise </a:t>
              </a:r>
              <a:br>
                <a:rPr lang="en" sz="800" b="1" i="0" u="none" strike="noStrike" cap="none">
                  <a:solidFill>
                    <a:srgbClr val="4F4D5E"/>
                  </a:solidFill>
                  <a:latin typeface="Oxygen"/>
                  <a:ea typeface="Oxygen"/>
                  <a:cs typeface="Oxygen"/>
                  <a:sym typeface="Oxygen"/>
                </a:rPr>
              </a:br>
              <a:r>
                <a:rPr lang="en" sz="800" b="1" i="0" u="none" strike="noStrike" cap="none">
                  <a:solidFill>
                    <a:srgbClr val="4F4D5E"/>
                  </a:solidFill>
                  <a:latin typeface="Oxygen"/>
                  <a:ea typeface="Oxygen"/>
                  <a:cs typeface="Oxygen"/>
                  <a:sym typeface="Oxygen"/>
                </a:rPr>
                <a:t>Build Platform</a:t>
              </a:r>
              <a:br>
                <a:rPr lang="en" sz="800" b="1" i="0" u="none" strike="noStrike" cap="none">
                  <a:solidFill>
                    <a:srgbClr val="4F4D5E"/>
                  </a:solidFill>
                  <a:latin typeface="Oxygen"/>
                  <a:ea typeface="Oxygen"/>
                  <a:cs typeface="Oxygen"/>
                  <a:sym typeface="Oxygen"/>
                </a:rPr>
              </a:br>
              <a:r>
                <a:rPr lang="en" sz="800" b="1" i="0" u="none" strike="noStrike" cap="none">
                  <a:solidFill>
                    <a:srgbClr val="4F4D5E"/>
                  </a:solidFill>
                  <a:latin typeface="Oxygen"/>
                  <a:ea typeface="Oxygen"/>
                  <a:cs typeface="Oxygen"/>
                  <a:sym typeface="Oxygen"/>
                </a:rPr>
                <a:t>(D)</a:t>
              </a:r>
              <a:endParaRPr sz="800" b="0" i="0" u="none" strike="noStrike" cap="none">
                <a:solidFill>
                  <a:schemeClr val="dk1"/>
                </a:solidFill>
                <a:latin typeface="Calibri"/>
                <a:ea typeface="Calibri"/>
                <a:cs typeface="Calibri"/>
                <a:sym typeface="Calibri"/>
              </a:endParaRPr>
            </a:p>
          </p:txBody>
        </p:sp>
        <p:sp>
          <p:nvSpPr>
            <p:cNvPr id="50" name="Google Shape;589;p44">
              <a:extLst>
                <a:ext uri="{FF2B5EF4-FFF2-40B4-BE49-F238E27FC236}">
                  <a16:creationId xmlns:a16="http://schemas.microsoft.com/office/drawing/2014/main" id="{B54D3CC8-A79A-DF81-0F89-49DE3E13F30C}"/>
                </a:ext>
              </a:extLst>
            </p:cNvPr>
            <p:cNvSpPr/>
            <p:nvPr/>
          </p:nvSpPr>
          <p:spPr>
            <a:xfrm>
              <a:off x="5353714" y="1589625"/>
              <a:ext cx="957300" cy="390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800" b="1" i="0" u="none" strike="noStrike" cap="none">
                  <a:solidFill>
                    <a:srgbClr val="4F4D5E"/>
                  </a:solidFill>
                  <a:latin typeface="Oxygen"/>
                  <a:ea typeface="Oxygen"/>
                  <a:cs typeface="Oxygen"/>
                  <a:sym typeface="Oxygen"/>
                </a:rPr>
                <a:t>Compromise </a:t>
              </a:r>
              <a:br>
                <a:rPr lang="en" sz="800" b="1" i="0" u="none" strike="noStrike" cap="none">
                  <a:solidFill>
                    <a:srgbClr val="4F4D5E"/>
                  </a:solidFill>
                  <a:latin typeface="Oxygen"/>
                  <a:ea typeface="Oxygen"/>
                  <a:cs typeface="Oxygen"/>
                  <a:sym typeface="Oxygen"/>
                </a:rPr>
              </a:br>
              <a:r>
                <a:rPr lang="en" sz="800" b="1" i="0" u="none" strike="noStrike" cap="none">
                  <a:solidFill>
                    <a:srgbClr val="4F4D5E"/>
                  </a:solidFill>
                  <a:latin typeface="Oxygen"/>
                  <a:ea typeface="Oxygen"/>
                  <a:cs typeface="Oxygen"/>
                  <a:sym typeface="Oxygen"/>
                </a:rPr>
                <a:t>Package Repository</a:t>
              </a:r>
              <a:br>
                <a:rPr lang="en" sz="800" b="1" i="0" u="none" strike="noStrike" cap="none">
                  <a:solidFill>
                    <a:srgbClr val="4F4D5E"/>
                  </a:solidFill>
                  <a:latin typeface="Oxygen"/>
                  <a:ea typeface="Oxygen"/>
                  <a:cs typeface="Oxygen"/>
                  <a:sym typeface="Oxygen"/>
                </a:rPr>
              </a:br>
              <a:r>
                <a:rPr lang="en" sz="800" b="1" i="0" u="none" strike="noStrike" cap="none">
                  <a:solidFill>
                    <a:srgbClr val="4F4D5E"/>
                  </a:solidFill>
                  <a:latin typeface="Oxygen"/>
                  <a:ea typeface="Oxygen"/>
                  <a:cs typeface="Oxygen"/>
                  <a:sym typeface="Oxygen"/>
                </a:rPr>
                <a:t>(G)</a:t>
              </a:r>
              <a:endParaRPr sz="800" b="0" i="0" u="none" strike="noStrike" cap="none">
                <a:solidFill>
                  <a:schemeClr val="dk1"/>
                </a:solidFill>
                <a:latin typeface="Calibri"/>
                <a:ea typeface="Calibri"/>
                <a:cs typeface="Calibri"/>
                <a:sym typeface="Calibri"/>
              </a:endParaRPr>
            </a:p>
          </p:txBody>
        </p:sp>
        <p:sp>
          <p:nvSpPr>
            <p:cNvPr id="51" name="Google Shape;590;p44">
              <a:extLst>
                <a:ext uri="{FF2B5EF4-FFF2-40B4-BE49-F238E27FC236}">
                  <a16:creationId xmlns:a16="http://schemas.microsoft.com/office/drawing/2014/main" id="{FAFA0952-E76E-5593-1F34-6B994DAD2A7C}"/>
                </a:ext>
              </a:extLst>
            </p:cNvPr>
            <p:cNvSpPr/>
            <p:nvPr/>
          </p:nvSpPr>
          <p:spPr>
            <a:xfrm>
              <a:off x="4724400" y="2054125"/>
              <a:ext cx="762000" cy="261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800" b="1" i="0" u="none" strike="noStrike" cap="none">
                  <a:solidFill>
                    <a:srgbClr val="4F4D5E"/>
                  </a:solidFill>
                  <a:latin typeface="Oxygen"/>
                  <a:ea typeface="Oxygen"/>
                  <a:cs typeface="Oxygen"/>
                  <a:sym typeface="Oxygen"/>
                </a:rPr>
                <a:t>Bypass CI/CD</a:t>
              </a:r>
              <a:br>
                <a:rPr lang="en" sz="800" b="1" i="0" u="none" strike="noStrike" cap="none">
                  <a:solidFill>
                    <a:srgbClr val="4F4D5E"/>
                  </a:solidFill>
                  <a:latin typeface="Oxygen"/>
                  <a:ea typeface="Oxygen"/>
                  <a:cs typeface="Oxygen"/>
                  <a:sym typeface="Oxygen"/>
                </a:rPr>
              </a:br>
              <a:r>
                <a:rPr lang="en" sz="800" b="1" i="0" u="none" strike="noStrike" cap="none">
                  <a:solidFill>
                    <a:srgbClr val="4F4D5E"/>
                  </a:solidFill>
                  <a:latin typeface="Oxygen"/>
                  <a:ea typeface="Oxygen"/>
                  <a:cs typeface="Oxygen"/>
                  <a:sym typeface="Oxygen"/>
                </a:rPr>
                <a:t>(F)</a:t>
              </a:r>
              <a:endParaRPr sz="800" b="0" i="0" u="none" strike="noStrike" cap="none">
                <a:solidFill>
                  <a:schemeClr val="dk1"/>
                </a:solidFill>
                <a:latin typeface="Calibri"/>
                <a:ea typeface="Calibri"/>
                <a:cs typeface="Calibri"/>
                <a:sym typeface="Calibri"/>
              </a:endParaRPr>
            </a:p>
          </p:txBody>
        </p:sp>
        <p:sp>
          <p:nvSpPr>
            <p:cNvPr id="52" name="Google Shape;591;p44">
              <a:extLst>
                <a:ext uri="{FF2B5EF4-FFF2-40B4-BE49-F238E27FC236}">
                  <a16:creationId xmlns:a16="http://schemas.microsoft.com/office/drawing/2014/main" id="{A33F180C-DF22-16E4-4834-40E7F51B5B52}"/>
                </a:ext>
              </a:extLst>
            </p:cNvPr>
            <p:cNvSpPr/>
            <p:nvPr/>
          </p:nvSpPr>
          <p:spPr>
            <a:xfrm>
              <a:off x="3459950" y="3631867"/>
              <a:ext cx="590700" cy="390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800" b="1" i="0" u="none" strike="noStrike" cap="none">
                  <a:solidFill>
                    <a:srgbClr val="4F4D5E"/>
                  </a:solidFill>
                  <a:latin typeface="Oxygen"/>
                  <a:ea typeface="Oxygen"/>
                  <a:cs typeface="Oxygen"/>
                  <a:sym typeface="Oxygen"/>
                </a:rPr>
                <a:t>Use bad </a:t>
              </a:r>
              <a:br>
                <a:rPr lang="en" sz="800" b="1" i="0" u="none" strike="noStrike" cap="none">
                  <a:solidFill>
                    <a:srgbClr val="4F4D5E"/>
                  </a:solidFill>
                  <a:latin typeface="Oxygen"/>
                  <a:ea typeface="Oxygen"/>
                  <a:cs typeface="Oxygen"/>
                  <a:sym typeface="Oxygen"/>
                </a:rPr>
              </a:br>
              <a:r>
                <a:rPr lang="en" sz="800" b="1" i="0" u="none" strike="noStrike" cap="none">
                  <a:solidFill>
                    <a:srgbClr val="4F4D5E"/>
                  </a:solidFill>
                  <a:latin typeface="Oxygen"/>
                  <a:ea typeface="Oxygen"/>
                  <a:cs typeface="Oxygen"/>
                  <a:sym typeface="Oxygen"/>
                </a:rPr>
                <a:t>dependency </a:t>
              </a:r>
              <a:br>
                <a:rPr lang="en" sz="800" b="1" i="0" u="none" strike="noStrike" cap="none">
                  <a:solidFill>
                    <a:srgbClr val="4F4D5E"/>
                  </a:solidFill>
                  <a:latin typeface="Oxygen"/>
                  <a:ea typeface="Oxygen"/>
                  <a:cs typeface="Oxygen"/>
                  <a:sym typeface="Oxygen"/>
                </a:rPr>
              </a:br>
              <a:r>
                <a:rPr lang="en" sz="800" b="1" i="0" u="none" strike="noStrike" cap="none">
                  <a:solidFill>
                    <a:srgbClr val="4F4D5E"/>
                  </a:solidFill>
                  <a:latin typeface="Oxygen"/>
                  <a:ea typeface="Oxygen"/>
                  <a:cs typeface="Oxygen"/>
                  <a:sym typeface="Oxygen"/>
                </a:rPr>
                <a:t>(E)</a:t>
              </a:r>
              <a:endParaRPr sz="800" b="0" i="0" u="none" strike="noStrike" cap="none">
                <a:solidFill>
                  <a:schemeClr val="dk1"/>
                </a:solidFill>
                <a:latin typeface="Calibri"/>
                <a:ea typeface="Calibri"/>
                <a:cs typeface="Calibri"/>
                <a:sym typeface="Calibri"/>
              </a:endParaRPr>
            </a:p>
          </p:txBody>
        </p:sp>
        <p:sp>
          <p:nvSpPr>
            <p:cNvPr id="53" name="Google Shape;592;p44">
              <a:extLst>
                <a:ext uri="{FF2B5EF4-FFF2-40B4-BE49-F238E27FC236}">
                  <a16:creationId xmlns:a16="http://schemas.microsoft.com/office/drawing/2014/main" id="{DEBE3407-92A0-F40B-C96D-709243FED647}"/>
                </a:ext>
              </a:extLst>
            </p:cNvPr>
            <p:cNvSpPr/>
            <p:nvPr/>
          </p:nvSpPr>
          <p:spPr>
            <a:xfrm>
              <a:off x="6084038" y="2054125"/>
              <a:ext cx="852600" cy="261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800" b="1" i="0" u="none" strike="noStrike" cap="none">
                  <a:solidFill>
                    <a:srgbClr val="4F4D5E"/>
                  </a:solidFill>
                  <a:latin typeface="Oxygen"/>
                  <a:ea typeface="Oxygen"/>
                  <a:cs typeface="Oxygen"/>
                  <a:sym typeface="Oxygen"/>
                </a:rPr>
                <a:t>Use bad package</a:t>
              </a:r>
              <a:br>
                <a:rPr lang="en" sz="800" b="1" i="0" u="none" strike="noStrike" cap="none">
                  <a:solidFill>
                    <a:srgbClr val="4F4D5E"/>
                  </a:solidFill>
                  <a:latin typeface="Oxygen"/>
                  <a:ea typeface="Oxygen"/>
                  <a:cs typeface="Oxygen"/>
                  <a:sym typeface="Oxygen"/>
                </a:rPr>
              </a:br>
              <a:r>
                <a:rPr lang="en" sz="800" b="1" i="0" u="none" strike="noStrike" cap="none">
                  <a:solidFill>
                    <a:srgbClr val="4F4D5E"/>
                  </a:solidFill>
                  <a:latin typeface="Oxygen"/>
                  <a:ea typeface="Oxygen"/>
                  <a:cs typeface="Oxygen"/>
                  <a:sym typeface="Oxygen"/>
                </a:rPr>
                <a:t>(H)</a:t>
              </a:r>
              <a:endParaRPr sz="800" b="0" i="0" u="none" strike="noStrike" cap="none">
                <a:solidFill>
                  <a:schemeClr val="dk1"/>
                </a:solidFill>
                <a:latin typeface="Calibri"/>
                <a:ea typeface="Calibri"/>
                <a:cs typeface="Calibri"/>
                <a:sym typeface="Calibri"/>
              </a:endParaRPr>
            </a:p>
          </p:txBody>
        </p:sp>
        <p:sp>
          <p:nvSpPr>
            <p:cNvPr id="54" name="Google Shape;593;p44">
              <a:extLst>
                <a:ext uri="{FF2B5EF4-FFF2-40B4-BE49-F238E27FC236}">
                  <a16:creationId xmlns:a16="http://schemas.microsoft.com/office/drawing/2014/main" id="{1962A477-68B7-E071-2799-B0BCC79F99E7}"/>
                </a:ext>
              </a:extLst>
            </p:cNvPr>
            <p:cNvSpPr/>
            <p:nvPr/>
          </p:nvSpPr>
          <p:spPr>
            <a:xfrm>
              <a:off x="1926425" y="2054120"/>
              <a:ext cx="776400" cy="261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800" b="1" i="0" u="none" strike="noStrike" cap="none">
                  <a:solidFill>
                    <a:srgbClr val="4F4D5E"/>
                  </a:solidFill>
                  <a:latin typeface="Oxygen"/>
                  <a:ea typeface="Oxygen"/>
                  <a:cs typeface="Oxygen"/>
                  <a:sym typeface="Oxygen"/>
                </a:rPr>
                <a:t>Submit bad code</a:t>
              </a:r>
              <a:br>
                <a:rPr lang="en" sz="800" b="1" i="0" u="none" strike="noStrike" cap="none">
                  <a:solidFill>
                    <a:srgbClr val="4F4D5E"/>
                  </a:solidFill>
                  <a:latin typeface="Oxygen"/>
                  <a:ea typeface="Oxygen"/>
                  <a:cs typeface="Oxygen"/>
                  <a:sym typeface="Oxygen"/>
                </a:rPr>
              </a:br>
              <a:r>
                <a:rPr lang="en" sz="800" b="1" i="0" u="none" strike="noStrike" cap="none">
                  <a:solidFill>
                    <a:srgbClr val="4F4D5E"/>
                  </a:solidFill>
                  <a:latin typeface="Oxygen"/>
                  <a:ea typeface="Oxygen"/>
                  <a:cs typeface="Oxygen"/>
                  <a:sym typeface="Oxygen"/>
                </a:rPr>
                <a:t>(A)</a:t>
              </a:r>
              <a:endParaRPr sz="800" b="0" i="0" u="none" strike="noStrike" cap="none">
                <a:solidFill>
                  <a:schemeClr val="dk1"/>
                </a:solidFill>
                <a:latin typeface="Calibri"/>
                <a:ea typeface="Calibri"/>
                <a:cs typeface="Calibri"/>
                <a:sym typeface="Calibri"/>
              </a:endParaRPr>
            </a:p>
          </p:txBody>
        </p:sp>
        <p:sp>
          <p:nvSpPr>
            <p:cNvPr id="55" name="Google Shape;594;p44">
              <a:extLst>
                <a:ext uri="{FF2B5EF4-FFF2-40B4-BE49-F238E27FC236}">
                  <a16:creationId xmlns:a16="http://schemas.microsoft.com/office/drawing/2014/main" id="{B55DA568-7BD1-E9D0-936D-6D8A86925BB0}"/>
                </a:ext>
              </a:extLst>
            </p:cNvPr>
            <p:cNvSpPr/>
            <p:nvPr/>
          </p:nvSpPr>
          <p:spPr>
            <a:xfrm>
              <a:off x="7069925" y="3015038"/>
              <a:ext cx="176100" cy="128700"/>
            </a:xfrm>
            <a:prstGeom prst="rect">
              <a:avLst/>
            </a:prstGeom>
            <a:noFill/>
            <a:ln>
              <a:noFill/>
            </a:ln>
          </p:spPr>
          <p:txBody>
            <a:bodyPr spcFirstLastPara="1" wrap="square" lIns="0" tIns="0" rIns="0" bIns="0" anchor="t" anchorCtr="0">
              <a:noAutofit/>
            </a:bodyPr>
            <a:lstStyle/>
            <a:p>
              <a:pPr marL="0" marR="0" lvl="0" indent="0" algn="ctr" rtl="0">
                <a:lnSpc>
                  <a:spcPct val="126800"/>
                </a:lnSpc>
                <a:spcBef>
                  <a:spcPts val="0"/>
                </a:spcBef>
                <a:spcAft>
                  <a:spcPts val="0"/>
                </a:spcAft>
                <a:buNone/>
              </a:pPr>
              <a:r>
                <a:rPr lang="en" sz="800" b="0" i="0" u="none" strike="noStrike" cap="none">
                  <a:solidFill>
                    <a:srgbClr val="000000"/>
                  </a:solidFill>
                  <a:latin typeface="Oxygen"/>
                  <a:ea typeface="Oxygen"/>
                  <a:cs typeface="Oxygen"/>
                  <a:sym typeface="Oxygen"/>
                </a:rPr>
                <a:t>Use</a:t>
              </a:r>
              <a:endParaRPr sz="800" b="0" i="0" u="none" strike="noStrike" cap="none">
                <a:solidFill>
                  <a:schemeClr val="dk1"/>
                </a:solidFill>
                <a:latin typeface="Calibri"/>
                <a:ea typeface="Calibri"/>
                <a:cs typeface="Calibri"/>
                <a:sym typeface="Calibri"/>
              </a:endParaRPr>
            </a:p>
          </p:txBody>
        </p:sp>
        <p:sp>
          <p:nvSpPr>
            <p:cNvPr id="56" name="Google Shape;595;p44">
              <a:extLst>
                <a:ext uri="{FF2B5EF4-FFF2-40B4-BE49-F238E27FC236}">
                  <a16:creationId xmlns:a16="http://schemas.microsoft.com/office/drawing/2014/main" id="{850137E7-5773-DA2A-DC4A-F12C1BD43473}"/>
                </a:ext>
              </a:extLst>
            </p:cNvPr>
            <p:cNvSpPr/>
            <p:nvPr/>
          </p:nvSpPr>
          <p:spPr>
            <a:xfrm>
              <a:off x="4138588" y="4277550"/>
              <a:ext cx="576300" cy="128700"/>
            </a:xfrm>
            <a:prstGeom prst="rect">
              <a:avLst/>
            </a:prstGeom>
            <a:noFill/>
            <a:ln>
              <a:noFill/>
            </a:ln>
          </p:spPr>
          <p:txBody>
            <a:bodyPr spcFirstLastPara="1" wrap="square" lIns="0" tIns="0" rIns="0" bIns="0" anchor="t" anchorCtr="0">
              <a:noAutofit/>
            </a:bodyPr>
            <a:lstStyle/>
            <a:p>
              <a:pPr marL="0" marR="0" lvl="0" indent="0" algn="ctr" rtl="0">
                <a:lnSpc>
                  <a:spcPct val="126800"/>
                </a:lnSpc>
                <a:spcBef>
                  <a:spcPts val="0"/>
                </a:spcBef>
                <a:spcAft>
                  <a:spcPts val="0"/>
                </a:spcAft>
                <a:buNone/>
              </a:pPr>
              <a:r>
                <a:rPr lang="en" sz="800" b="0" i="0" u="none" strike="noStrike" cap="none">
                  <a:solidFill>
                    <a:srgbClr val="000000"/>
                  </a:solidFill>
                  <a:latin typeface="Oxygen"/>
                  <a:ea typeface="Oxygen"/>
                  <a:cs typeface="Oxygen"/>
                  <a:sym typeface="Oxygen"/>
                </a:rPr>
                <a:t>Dependency</a:t>
              </a:r>
              <a:endParaRPr sz="800" b="0" i="0" u="none" strike="noStrike" cap="none">
                <a:solidFill>
                  <a:schemeClr val="dk1"/>
                </a:solidFill>
                <a:latin typeface="Calibri"/>
                <a:ea typeface="Calibri"/>
                <a:cs typeface="Calibri"/>
                <a:sym typeface="Calibri"/>
              </a:endParaRPr>
            </a:p>
          </p:txBody>
        </p:sp>
        <p:grpSp>
          <p:nvGrpSpPr>
            <p:cNvPr id="57" name="Google Shape;596;p44">
              <a:extLst>
                <a:ext uri="{FF2B5EF4-FFF2-40B4-BE49-F238E27FC236}">
                  <a16:creationId xmlns:a16="http://schemas.microsoft.com/office/drawing/2014/main" id="{3DB961DC-981E-8422-507A-3422DEE74DDE}"/>
                </a:ext>
              </a:extLst>
            </p:cNvPr>
            <p:cNvGrpSpPr/>
            <p:nvPr/>
          </p:nvGrpSpPr>
          <p:grpSpPr>
            <a:xfrm>
              <a:off x="2647650" y="2675850"/>
              <a:ext cx="788508" cy="600064"/>
              <a:chOff x="3607300" y="2529684"/>
              <a:chExt cx="788508" cy="590672"/>
            </a:xfrm>
          </p:grpSpPr>
          <p:sp>
            <p:nvSpPr>
              <p:cNvPr id="70" name="Google Shape;597;p44">
                <a:extLst>
                  <a:ext uri="{FF2B5EF4-FFF2-40B4-BE49-F238E27FC236}">
                    <a16:creationId xmlns:a16="http://schemas.microsoft.com/office/drawing/2014/main" id="{F3881CA0-A5D0-D682-DE55-195167314916}"/>
                  </a:ext>
                </a:extLst>
              </p:cNvPr>
              <p:cNvSpPr/>
              <p:nvPr/>
            </p:nvSpPr>
            <p:spPr>
              <a:xfrm>
                <a:off x="3607300" y="2591750"/>
                <a:ext cx="788508" cy="528606"/>
              </a:xfrm>
              <a:prstGeom prst="flowChartDocument">
                <a:avLst/>
              </a:prstGeom>
              <a:solidFill>
                <a:srgbClr val="DBF1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98;p44">
                <a:extLst>
                  <a:ext uri="{FF2B5EF4-FFF2-40B4-BE49-F238E27FC236}">
                    <a16:creationId xmlns:a16="http://schemas.microsoft.com/office/drawing/2014/main" id="{04887A8F-3754-F249-DA5D-10CBD4463C4C}"/>
                  </a:ext>
                </a:extLst>
              </p:cNvPr>
              <p:cNvSpPr/>
              <p:nvPr/>
            </p:nvSpPr>
            <p:spPr>
              <a:xfrm>
                <a:off x="3608600" y="2529684"/>
                <a:ext cx="787200" cy="399300"/>
              </a:xfrm>
              <a:prstGeom prst="roundRect">
                <a:avLst>
                  <a:gd name="adj" fmla="val 16667"/>
                </a:avLst>
              </a:prstGeom>
              <a:solidFill>
                <a:srgbClr val="DBF1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99;p44">
              <a:extLst>
                <a:ext uri="{FF2B5EF4-FFF2-40B4-BE49-F238E27FC236}">
                  <a16:creationId xmlns:a16="http://schemas.microsoft.com/office/drawing/2014/main" id="{0E37A8E6-AA05-C2EB-01B5-687F92537323}"/>
                </a:ext>
              </a:extLst>
            </p:cNvPr>
            <p:cNvSpPr/>
            <p:nvPr/>
          </p:nvSpPr>
          <p:spPr>
            <a:xfrm>
              <a:off x="2883688" y="2927550"/>
              <a:ext cx="314400" cy="128700"/>
            </a:xfrm>
            <a:prstGeom prst="rect">
              <a:avLst/>
            </a:prstGeom>
            <a:noFill/>
            <a:ln>
              <a:noFill/>
            </a:ln>
          </p:spPr>
          <p:txBody>
            <a:bodyPr spcFirstLastPara="1" wrap="square" lIns="0" tIns="0" rIns="0" bIns="0" anchor="t" anchorCtr="0">
              <a:noAutofit/>
            </a:bodyPr>
            <a:lstStyle/>
            <a:p>
              <a:pPr marL="0" marR="0" lvl="0" indent="0" algn="ctr" rtl="0">
                <a:lnSpc>
                  <a:spcPct val="126800"/>
                </a:lnSpc>
                <a:spcBef>
                  <a:spcPts val="0"/>
                </a:spcBef>
                <a:spcAft>
                  <a:spcPts val="0"/>
                </a:spcAft>
                <a:buNone/>
              </a:pPr>
              <a:r>
                <a:rPr lang="en" sz="800" b="0" i="0" u="none" strike="noStrike" cap="none">
                  <a:solidFill>
                    <a:srgbClr val="000000"/>
                  </a:solidFill>
                  <a:latin typeface="Oxygen"/>
                  <a:ea typeface="Oxygen"/>
                  <a:cs typeface="Oxygen"/>
                  <a:sym typeface="Oxygen"/>
                </a:rPr>
                <a:t>Source</a:t>
              </a:r>
              <a:endParaRPr sz="800" b="0" i="0" u="none" strike="noStrike" cap="none">
                <a:solidFill>
                  <a:schemeClr val="dk1"/>
                </a:solidFill>
                <a:latin typeface="Calibri"/>
                <a:ea typeface="Calibri"/>
                <a:cs typeface="Calibri"/>
                <a:sym typeface="Calibri"/>
              </a:endParaRPr>
            </a:p>
          </p:txBody>
        </p:sp>
        <p:sp>
          <p:nvSpPr>
            <p:cNvPr id="59" name="Google Shape;600;p44">
              <a:extLst>
                <a:ext uri="{FF2B5EF4-FFF2-40B4-BE49-F238E27FC236}">
                  <a16:creationId xmlns:a16="http://schemas.microsoft.com/office/drawing/2014/main" id="{E80858CE-3E00-941A-C723-EC502769E83B}"/>
                </a:ext>
              </a:extLst>
            </p:cNvPr>
            <p:cNvSpPr/>
            <p:nvPr/>
          </p:nvSpPr>
          <p:spPr>
            <a:xfrm>
              <a:off x="4317163" y="2925500"/>
              <a:ext cx="233400" cy="128700"/>
            </a:xfrm>
            <a:prstGeom prst="rect">
              <a:avLst/>
            </a:prstGeom>
            <a:noFill/>
            <a:ln>
              <a:noFill/>
            </a:ln>
          </p:spPr>
          <p:txBody>
            <a:bodyPr spcFirstLastPara="1" wrap="square" lIns="0" tIns="0" rIns="0" bIns="0" anchor="t" anchorCtr="0">
              <a:noAutofit/>
            </a:bodyPr>
            <a:lstStyle/>
            <a:p>
              <a:pPr marL="0" marR="0" lvl="0" indent="0" algn="ctr" rtl="0">
                <a:lnSpc>
                  <a:spcPct val="126800"/>
                </a:lnSpc>
                <a:spcBef>
                  <a:spcPts val="0"/>
                </a:spcBef>
                <a:spcAft>
                  <a:spcPts val="0"/>
                </a:spcAft>
                <a:buNone/>
              </a:pPr>
              <a:r>
                <a:rPr lang="en" sz="800" b="0" i="0" u="none" strike="noStrike" cap="none">
                  <a:solidFill>
                    <a:srgbClr val="000000"/>
                  </a:solidFill>
                  <a:latin typeface="Oxygen"/>
                  <a:ea typeface="Oxygen"/>
                  <a:cs typeface="Oxygen"/>
                  <a:sym typeface="Oxygen"/>
                </a:rPr>
                <a:t>Build</a:t>
              </a:r>
              <a:endParaRPr sz="800" b="0" i="0" u="none" strike="noStrike" cap="none">
                <a:solidFill>
                  <a:schemeClr val="dk1"/>
                </a:solidFill>
                <a:latin typeface="Calibri"/>
                <a:ea typeface="Calibri"/>
                <a:cs typeface="Calibri"/>
                <a:sym typeface="Calibri"/>
              </a:endParaRPr>
            </a:p>
          </p:txBody>
        </p:sp>
        <p:sp>
          <p:nvSpPr>
            <p:cNvPr id="60" name="Google Shape;601;p44">
              <a:extLst>
                <a:ext uri="{FF2B5EF4-FFF2-40B4-BE49-F238E27FC236}">
                  <a16:creationId xmlns:a16="http://schemas.microsoft.com/office/drawing/2014/main" id="{3617894A-1693-4FD9-08E0-1DB2D620F066}"/>
                </a:ext>
              </a:extLst>
            </p:cNvPr>
            <p:cNvSpPr/>
            <p:nvPr/>
          </p:nvSpPr>
          <p:spPr>
            <a:xfrm>
              <a:off x="5457905" y="3337900"/>
              <a:ext cx="762000" cy="128700"/>
            </a:xfrm>
            <a:prstGeom prst="rect">
              <a:avLst/>
            </a:prstGeom>
            <a:noFill/>
            <a:ln>
              <a:noFill/>
            </a:ln>
          </p:spPr>
          <p:txBody>
            <a:bodyPr spcFirstLastPara="1" wrap="square" lIns="0" tIns="0" rIns="0" bIns="0" anchor="t" anchorCtr="0">
              <a:noAutofit/>
            </a:bodyPr>
            <a:lstStyle/>
            <a:p>
              <a:pPr marL="0" lvl="0" indent="0" algn="ctr" rtl="0">
                <a:lnSpc>
                  <a:spcPct val="126800"/>
                </a:lnSpc>
                <a:spcBef>
                  <a:spcPts val="0"/>
                </a:spcBef>
                <a:spcAft>
                  <a:spcPts val="0"/>
                </a:spcAft>
                <a:buClr>
                  <a:schemeClr val="dk1"/>
                </a:buClr>
                <a:buFont typeface="Arial"/>
                <a:buNone/>
              </a:pPr>
              <a:r>
                <a:rPr lang="en" sz="800">
                  <a:solidFill>
                    <a:schemeClr val="dk1"/>
                  </a:solidFill>
                  <a:latin typeface="Oxygen"/>
                  <a:ea typeface="Oxygen"/>
                  <a:cs typeface="Oxygen"/>
                  <a:sym typeface="Oxygen"/>
                </a:rPr>
                <a:t>Distribution</a:t>
              </a:r>
              <a:endParaRPr sz="800">
                <a:solidFill>
                  <a:schemeClr val="dk1"/>
                </a:solidFill>
                <a:latin typeface="Calibri"/>
                <a:ea typeface="Calibri"/>
                <a:cs typeface="Calibri"/>
                <a:sym typeface="Calibri"/>
              </a:endParaRPr>
            </a:p>
            <a:p>
              <a:pPr marL="0" marR="0" lvl="0" indent="0" algn="ctr" rtl="0">
                <a:lnSpc>
                  <a:spcPct val="126800"/>
                </a:lnSpc>
                <a:spcBef>
                  <a:spcPts val="0"/>
                </a:spcBef>
                <a:spcAft>
                  <a:spcPts val="0"/>
                </a:spcAft>
                <a:buNone/>
              </a:pPr>
              <a:endParaRPr sz="800">
                <a:latin typeface="Oxygen"/>
                <a:ea typeface="Oxygen"/>
                <a:cs typeface="Oxygen"/>
                <a:sym typeface="Oxygen"/>
              </a:endParaRPr>
            </a:p>
          </p:txBody>
        </p:sp>
        <p:grpSp>
          <p:nvGrpSpPr>
            <p:cNvPr id="61" name="Google Shape;602;p44">
              <a:extLst>
                <a:ext uri="{FF2B5EF4-FFF2-40B4-BE49-F238E27FC236}">
                  <a16:creationId xmlns:a16="http://schemas.microsoft.com/office/drawing/2014/main" id="{C2D717D6-58C9-E588-1B26-B26C8AF5E62A}"/>
                </a:ext>
              </a:extLst>
            </p:cNvPr>
            <p:cNvGrpSpPr/>
            <p:nvPr/>
          </p:nvGrpSpPr>
          <p:grpSpPr>
            <a:xfrm>
              <a:off x="5431600" y="2675850"/>
              <a:ext cx="788508" cy="600064"/>
              <a:chOff x="3607300" y="2529684"/>
              <a:chExt cx="788508" cy="590672"/>
            </a:xfrm>
          </p:grpSpPr>
          <p:sp>
            <p:nvSpPr>
              <p:cNvPr id="68" name="Google Shape;603;p44">
                <a:extLst>
                  <a:ext uri="{FF2B5EF4-FFF2-40B4-BE49-F238E27FC236}">
                    <a16:creationId xmlns:a16="http://schemas.microsoft.com/office/drawing/2014/main" id="{1A05999C-5298-0EC7-34BF-F3DD9AC09FFD}"/>
                  </a:ext>
                </a:extLst>
              </p:cNvPr>
              <p:cNvSpPr/>
              <p:nvPr/>
            </p:nvSpPr>
            <p:spPr>
              <a:xfrm>
                <a:off x="3607300" y="2591750"/>
                <a:ext cx="788508" cy="528606"/>
              </a:xfrm>
              <a:prstGeom prst="flowChartDocument">
                <a:avLst/>
              </a:prstGeom>
              <a:solidFill>
                <a:srgbClr val="DBF1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04;p44">
                <a:extLst>
                  <a:ext uri="{FF2B5EF4-FFF2-40B4-BE49-F238E27FC236}">
                    <a16:creationId xmlns:a16="http://schemas.microsoft.com/office/drawing/2014/main" id="{0E44EDD8-5843-514C-7FC7-DAC0202335DD}"/>
                  </a:ext>
                </a:extLst>
              </p:cNvPr>
              <p:cNvSpPr/>
              <p:nvPr/>
            </p:nvSpPr>
            <p:spPr>
              <a:xfrm>
                <a:off x="3608600" y="2529684"/>
                <a:ext cx="786900" cy="399300"/>
              </a:xfrm>
              <a:prstGeom prst="roundRect">
                <a:avLst>
                  <a:gd name="adj" fmla="val 16667"/>
                </a:avLst>
              </a:prstGeom>
              <a:solidFill>
                <a:srgbClr val="DBF1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05;p44">
              <a:extLst>
                <a:ext uri="{FF2B5EF4-FFF2-40B4-BE49-F238E27FC236}">
                  <a16:creationId xmlns:a16="http://schemas.microsoft.com/office/drawing/2014/main" id="{1898098E-EA1C-0F65-11EE-2AE837342F77}"/>
                </a:ext>
              </a:extLst>
            </p:cNvPr>
            <p:cNvSpPr/>
            <p:nvPr/>
          </p:nvSpPr>
          <p:spPr>
            <a:xfrm>
              <a:off x="5443846" y="2927550"/>
              <a:ext cx="762000" cy="128700"/>
            </a:xfrm>
            <a:prstGeom prst="rect">
              <a:avLst/>
            </a:prstGeom>
            <a:noFill/>
            <a:ln>
              <a:noFill/>
            </a:ln>
          </p:spPr>
          <p:txBody>
            <a:bodyPr spcFirstLastPara="1" wrap="square" lIns="0" tIns="0" rIns="0" bIns="0" anchor="t" anchorCtr="0">
              <a:noAutofit/>
            </a:bodyPr>
            <a:lstStyle/>
            <a:p>
              <a:pPr marL="0" lvl="0" indent="0" algn="ctr" rtl="0">
                <a:lnSpc>
                  <a:spcPct val="126800"/>
                </a:lnSpc>
                <a:spcBef>
                  <a:spcPts val="0"/>
                </a:spcBef>
                <a:spcAft>
                  <a:spcPts val="0"/>
                </a:spcAft>
                <a:buClr>
                  <a:schemeClr val="dk1"/>
                </a:buClr>
                <a:buFont typeface="Arial"/>
                <a:buNone/>
              </a:pPr>
              <a:r>
                <a:rPr lang="en" sz="800">
                  <a:solidFill>
                    <a:schemeClr val="dk1"/>
                  </a:solidFill>
                  <a:latin typeface="Oxygen"/>
                  <a:ea typeface="Oxygen"/>
                  <a:cs typeface="Oxygen"/>
                  <a:sym typeface="Oxygen"/>
                </a:rPr>
                <a:t>Package</a:t>
              </a:r>
              <a:endParaRPr sz="800">
                <a:solidFill>
                  <a:schemeClr val="dk1"/>
                </a:solidFill>
                <a:latin typeface="Calibri"/>
                <a:ea typeface="Calibri"/>
                <a:cs typeface="Calibri"/>
                <a:sym typeface="Calibri"/>
              </a:endParaRPr>
            </a:p>
            <a:p>
              <a:pPr marL="0" marR="0" lvl="0" indent="0" algn="ctr" rtl="0">
                <a:lnSpc>
                  <a:spcPct val="126800"/>
                </a:lnSpc>
                <a:spcBef>
                  <a:spcPts val="0"/>
                </a:spcBef>
                <a:spcAft>
                  <a:spcPts val="0"/>
                </a:spcAft>
                <a:buNone/>
              </a:pPr>
              <a:endParaRPr sz="800">
                <a:latin typeface="Oxygen"/>
                <a:ea typeface="Oxygen"/>
                <a:cs typeface="Oxygen"/>
                <a:sym typeface="Oxygen"/>
              </a:endParaRPr>
            </a:p>
          </p:txBody>
        </p:sp>
        <p:grpSp>
          <p:nvGrpSpPr>
            <p:cNvPr id="63" name="Google Shape;606;p44">
              <a:extLst>
                <a:ext uri="{FF2B5EF4-FFF2-40B4-BE49-F238E27FC236}">
                  <a16:creationId xmlns:a16="http://schemas.microsoft.com/office/drawing/2014/main" id="{89AFF4D5-FE74-2922-E5D9-6105E74F2419}"/>
                </a:ext>
              </a:extLst>
            </p:cNvPr>
            <p:cNvGrpSpPr/>
            <p:nvPr/>
          </p:nvGrpSpPr>
          <p:grpSpPr>
            <a:xfrm>
              <a:off x="1640675" y="1249538"/>
              <a:ext cx="5118150" cy="225713"/>
              <a:chOff x="2600325" y="1044538"/>
              <a:chExt cx="5118150" cy="225713"/>
            </a:xfrm>
          </p:grpSpPr>
          <p:sp>
            <p:nvSpPr>
              <p:cNvPr id="64" name="Google Shape;607;p44">
                <a:extLst>
                  <a:ext uri="{FF2B5EF4-FFF2-40B4-BE49-F238E27FC236}">
                    <a16:creationId xmlns:a16="http://schemas.microsoft.com/office/drawing/2014/main" id="{DD32A2AF-4DD9-C569-E44C-62DB756F6EA4}"/>
                  </a:ext>
                </a:extLst>
              </p:cNvPr>
              <p:cNvSpPr/>
              <p:nvPr/>
            </p:nvSpPr>
            <p:spPr>
              <a:xfrm>
                <a:off x="3100388" y="1044538"/>
                <a:ext cx="852600" cy="133500"/>
              </a:xfrm>
              <a:prstGeom prst="rect">
                <a:avLst/>
              </a:prstGeom>
              <a:noFill/>
              <a:ln>
                <a:noFill/>
              </a:ln>
            </p:spPr>
            <p:txBody>
              <a:bodyPr spcFirstLastPara="1" wrap="square" lIns="0" tIns="0" rIns="0" bIns="0" anchor="t" anchorCtr="0">
                <a:noAutofit/>
              </a:bodyPr>
              <a:lstStyle/>
              <a:p>
                <a:pPr marL="0" marR="0" lvl="0" indent="0" algn="ctr" rtl="0">
                  <a:lnSpc>
                    <a:spcPct val="113000"/>
                  </a:lnSpc>
                  <a:spcBef>
                    <a:spcPts val="0"/>
                  </a:spcBef>
                  <a:spcAft>
                    <a:spcPts val="0"/>
                  </a:spcAft>
                  <a:buNone/>
                </a:pPr>
                <a:r>
                  <a:rPr lang="en" sz="900" b="0" i="0" u="none" strike="noStrike" cap="none">
                    <a:solidFill>
                      <a:srgbClr val="4F4D5E"/>
                    </a:solidFill>
                    <a:latin typeface="Oxygen"/>
                    <a:ea typeface="Oxygen"/>
                    <a:cs typeface="Oxygen"/>
                    <a:sym typeface="Oxygen"/>
                  </a:rPr>
                  <a:t>Source </a:t>
                </a:r>
                <a:r>
                  <a:rPr lang="en" sz="900">
                    <a:solidFill>
                      <a:srgbClr val="4F4D5E"/>
                    </a:solidFill>
                    <a:latin typeface="Oxygen"/>
                    <a:ea typeface="Oxygen"/>
                    <a:cs typeface="Oxygen"/>
                    <a:sym typeface="Oxygen"/>
                  </a:rPr>
                  <a:t>Integrity</a:t>
                </a:r>
                <a:endParaRPr sz="900" b="0" i="0" u="none" strike="noStrike" cap="none">
                  <a:solidFill>
                    <a:schemeClr val="dk1"/>
                  </a:solidFill>
                  <a:latin typeface="Calibri"/>
                  <a:ea typeface="Calibri"/>
                  <a:cs typeface="Calibri"/>
                  <a:sym typeface="Calibri"/>
                </a:endParaRPr>
              </a:p>
            </p:txBody>
          </p:sp>
          <p:sp>
            <p:nvSpPr>
              <p:cNvPr id="65" name="Google Shape;608;p44">
                <a:extLst>
                  <a:ext uri="{FF2B5EF4-FFF2-40B4-BE49-F238E27FC236}">
                    <a16:creationId xmlns:a16="http://schemas.microsoft.com/office/drawing/2014/main" id="{BBECEA30-F368-F780-4706-09549A1703D1}"/>
                  </a:ext>
                </a:extLst>
              </p:cNvPr>
              <p:cNvSpPr/>
              <p:nvPr/>
            </p:nvSpPr>
            <p:spPr>
              <a:xfrm>
                <a:off x="5762625" y="1044538"/>
                <a:ext cx="762000" cy="133500"/>
              </a:xfrm>
              <a:prstGeom prst="rect">
                <a:avLst/>
              </a:prstGeom>
              <a:noFill/>
              <a:ln>
                <a:noFill/>
              </a:ln>
            </p:spPr>
            <p:txBody>
              <a:bodyPr spcFirstLastPara="1" wrap="square" lIns="0" tIns="0" rIns="0" bIns="0" anchor="t" anchorCtr="0">
                <a:noAutofit/>
              </a:bodyPr>
              <a:lstStyle/>
              <a:p>
                <a:pPr marL="0" marR="0" lvl="0" indent="0" algn="ctr" rtl="0">
                  <a:lnSpc>
                    <a:spcPct val="113000"/>
                  </a:lnSpc>
                  <a:spcBef>
                    <a:spcPts val="0"/>
                  </a:spcBef>
                  <a:spcAft>
                    <a:spcPts val="0"/>
                  </a:spcAft>
                  <a:buNone/>
                </a:pPr>
                <a:r>
                  <a:rPr lang="en" sz="900" b="0" i="0" u="none" strike="noStrike" cap="none" dirty="0">
                    <a:solidFill>
                      <a:srgbClr val="4F4D5E"/>
                    </a:solidFill>
                    <a:latin typeface="Oxygen"/>
                    <a:ea typeface="Oxygen"/>
                    <a:cs typeface="Oxygen"/>
                    <a:sym typeface="Oxygen"/>
                  </a:rPr>
                  <a:t>Build </a:t>
                </a:r>
                <a:r>
                  <a:rPr lang="en" sz="900" dirty="0">
                    <a:solidFill>
                      <a:srgbClr val="4F4D5E"/>
                    </a:solidFill>
                    <a:latin typeface="Oxygen"/>
                    <a:ea typeface="Oxygen"/>
                    <a:cs typeface="Oxygen"/>
                    <a:sym typeface="Oxygen"/>
                  </a:rPr>
                  <a:t>Integrity</a:t>
                </a:r>
                <a:endParaRPr sz="900" b="0" i="0" u="none" strike="noStrike" cap="none" dirty="0">
                  <a:solidFill>
                    <a:schemeClr val="dk1"/>
                  </a:solidFill>
                  <a:latin typeface="Calibri"/>
                  <a:ea typeface="Calibri"/>
                  <a:cs typeface="Calibri"/>
                  <a:sym typeface="Calibri"/>
                </a:endParaRPr>
              </a:p>
            </p:txBody>
          </p:sp>
          <p:sp>
            <p:nvSpPr>
              <p:cNvPr id="66" name="Google Shape;609;p44">
                <a:extLst>
                  <a:ext uri="{FF2B5EF4-FFF2-40B4-BE49-F238E27FC236}">
                    <a16:creationId xmlns:a16="http://schemas.microsoft.com/office/drawing/2014/main" id="{752140C9-1D9A-DCA1-AD3A-BF16A878CAD0}"/>
                  </a:ext>
                </a:extLst>
              </p:cNvPr>
              <p:cNvSpPr/>
              <p:nvPr/>
            </p:nvSpPr>
            <p:spPr>
              <a:xfrm rot="-5400000">
                <a:off x="3512175" y="304100"/>
                <a:ext cx="54300" cy="1878000"/>
              </a:xfrm>
              <a:prstGeom prst="rightBrace">
                <a:avLst>
                  <a:gd name="adj1" fmla="val 129556"/>
                  <a:gd name="adj2" fmla="val 50000"/>
                </a:avLst>
              </a:prstGeom>
              <a:noFill/>
              <a:ln w="9525" cap="flat" cmpd="sng">
                <a:solidFill>
                  <a:srgbClr val="AEA7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10;p44">
                <a:extLst>
                  <a:ext uri="{FF2B5EF4-FFF2-40B4-BE49-F238E27FC236}">
                    <a16:creationId xmlns:a16="http://schemas.microsoft.com/office/drawing/2014/main" id="{36C7D56D-F2F9-A37F-8689-6771542DD3D5}"/>
                  </a:ext>
                </a:extLst>
              </p:cNvPr>
              <p:cNvSpPr/>
              <p:nvPr/>
            </p:nvSpPr>
            <p:spPr>
              <a:xfrm rot="-5400000">
                <a:off x="6113325" y="-334900"/>
                <a:ext cx="54300" cy="3156000"/>
              </a:xfrm>
              <a:prstGeom prst="rightBrace">
                <a:avLst>
                  <a:gd name="adj1" fmla="val 129556"/>
                  <a:gd name="adj2" fmla="val 50000"/>
                </a:avLst>
              </a:prstGeom>
              <a:noFill/>
              <a:ln w="9525" cap="flat" cmpd="sng">
                <a:solidFill>
                  <a:srgbClr val="AEA7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4" name="Google Shape;632;p46">
            <a:extLst>
              <a:ext uri="{FF2B5EF4-FFF2-40B4-BE49-F238E27FC236}">
                <a16:creationId xmlns:a16="http://schemas.microsoft.com/office/drawing/2014/main" id="{E3190C41-9B3E-295A-CCE9-68EA7BD2F64A}"/>
              </a:ext>
            </a:extLst>
          </p:cNvPr>
          <p:cNvPicPr preferRelativeResize="0"/>
          <p:nvPr/>
        </p:nvPicPr>
        <p:blipFill>
          <a:blip r:embed="rId28">
            <a:alphaModFix/>
          </a:blip>
          <a:stretch>
            <a:fillRect/>
          </a:stretch>
        </p:blipFill>
        <p:spPr>
          <a:xfrm>
            <a:off x="7819019" y="1585273"/>
            <a:ext cx="3985886" cy="4610846"/>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517645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A83A9960-B6E4-DF41-9860-01CB2C781B88}"/>
              </a:ext>
            </a:extLst>
          </p:cNvPr>
          <p:cNvSpPr>
            <a:spLocks noGrp="1"/>
          </p:cNvSpPr>
          <p:nvPr>
            <p:ph type="body" sz="quarter" idx="13"/>
          </p:nvPr>
        </p:nvSpPr>
        <p:spPr/>
        <p:txBody>
          <a:bodyPr/>
          <a:lstStyle/>
          <a:p>
            <a:r>
              <a:rPr lang="en-US" sz="1800" dirty="0">
                <a:effectLst/>
                <a:latin typeface="Calibri" panose="020F0502020204030204" pitchFamily="34" charset="0"/>
              </a:rPr>
              <a:t>How do we understand the exploitability status of a particular vulnerability? </a:t>
            </a:r>
            <a:endParaRPr lang="en-US" sz="1200" dirty="0"/>
          </a:p>
        </p:txBody>
      </p:sp>
      <p:sp>
        <p:nvSpPr>
          <p:cNvPr id="13" name="Title 12">
            <a:extLst>
              <a:ext uri="{FF2B5EF4-FFF2-40B4-BE49-F238E27FC236}">
                <a16:creationId xmlns:a16="http://schemas.microsoft.com/office/drawing/2014/main" id="{0762CA43-3881-9C45-B946-38E9E9A3ECC0}"/>
              </a:ext>
            </a:extLst>
          </p:cNvPr>
          <p:cNvSpPr>
            <a:spLocks noGrp="1"/>
          </p:cNvSpPr>
          <p:nvPr>
            <p:ph type="title"/>
          </p:nvPr>
        </p:nvSpPr>
        <p:spPr/>
        <p:txBody>
          <a:bodyPr/>
          <a:lstStyle/>
          <a:p>
            <a:r>
              <a:rPr lang="en-US" dirty="0"/>
              <a:t>Vulnerability-Exploitability </a:t>
            </a:r>
            <a:r>
              <a:rPr lang="en-US" dirty="0" err="1"/>
              <a:t>eXchange</a:t>
            </a:r>
            <a:r>
              <a:rPr lang="en-US" dirty="0"/>
              <a:t> (VEX) </a:t>
            </a:r>
          </a:p>
        </p:txBody>
      </p:sp>
      <p:sp>
        <p:nvSpPr>
          <p:cNvPr id="14" name="Footer Placeholder 13">
            <a:extLst>
              <a:ext uri="{FF2B5EF4-FFF2-40B4-BE49-F238E27FC236}">
                <a16:creationId xmlns:a16="http://schemas.microsoft.com/office/drawing/2014/main" id="{26CACEF3-4AA1-CA40-AD25-24DB0AEFD977}"/>
              </a:ext>
            </a:extLst>
          </p:cNvPr>
          <p:cNvSpPr>
            <a:spLocks noGrp="1"/>
          </p:cNvSpPr>
          <p:nvPr>
            <p:ph type="ftr" sz="quarter" idx="26"/>
          </p:nvPr>
        </p:nvSpPr>
        <p:spPr/>
        <p:txBody>
          <a:bodyPr/>
          <a:lstStyle/>
          <a:p>
            <a:pPr algn="r"/>
            <a:r>
              <a:rPr lang="en-US" dirty="0"/>
              <a:t>© 2019 Optum, Inc. All rights reserved. Confidential property of Optum. Do not distribute or reproduce without express permission from Optum.</a:t>
            </a:r>
          </a:p>
        </p:txBody>
      </p:sp>
      <p:sp>
        <p:nvSpPr>
          <p:cNvPr id="15" name="Slide Number Placeholder 14">
            <a:extLst>
              <a:ext uri="{FF2B5EF4-FFF2-40B4-BE49-F238E27FC236}">
                <a16:creationId xmlns:a16="http://schemas.microsoft.com/office/drawing/2014/main" id="{A2665063-C393-8A4B-AA61-06E4FAF4AAA3}"/>
              </a:ext>
            </a:extLst>
          </p:cNvPr>
          <p:cNvSpPr>
            <a:spLocks noGrp="1"/>
          </p:cNvSpPr>
          <p:nvPr>
            <p:ph type="sldNum" sz="quarter" idx="27"/>
          </p:nvPr>
        </p:nvSpPr>
        <p:spPr/>
        <p:txBody>
          <a:bodyPr/>
          <a:lstStyle/>
          <a:p>
            <a:fld id="{901F1369-4AEB-4520-96C0-9F78886180C1}" type="slidenum">
              <a:rPr lang="en-US" smtClean="0"/>
              <a:pPr/>
              <a:t>31</a:t>
            </a:fld>
            <a:endParaRPr lang="en-US" dirty="0"/>
          </a:p>
        </p:txBody>
      </p:sp>
      <p:pic>
        <p:nvPicPr>
          <p:cNvPr id="21505" name="Picture 1" descr="page14image64136336">
            <a:extLst>
              <a:ext uri="{FF2B5EF4-FFF2-40B4-BE49-F238E27FC236}">
                <a16:creationId xmlns:a16="http://schemas.microsoft.com/office/drawing/2014/main" id="{2E437132-2275-C9F3-6E2A-28A0EBC28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2965" y="2282197"/>
            <a:ext cx="4318000" cy="3390900"/>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page15image64363424">
            <a:extLst>
              <a:ext uri="{FF2B5EF4-FFF2-40B4-BE49-F238E27FC236}">
                <a16:creationId xmlns:a16="http://schemas.microsoft.com/office/drawing/2014/main" id="{659D3651-4873-74BA-714E-335D04A775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3850" y="1765230"/>
            <a:ext cx="3769303" cy="4424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10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E64323-94F8-392C-2ABB-CCD875622C31}"/>
              </a:ext>
            </a:extLst>
          </p:cNvPr>
          <p:cNvSpPr>
            <a:spLocks noGrp="1"/>
          </p:cNvSpPr>
          <p:nvPr>
            <p:ph type="title"/>
          </p:nvPr>
        </p:nvSpPr>
        <p:spPr/>
        <p:txBody>
          <a:bodyPr/>
          <a:lstStyle/>
          <a:p>
            <a:r>
              <a:rPr lang="en-US" dirty="0"/>
              <a:t>Automated Intelligent Remediation</a:t>
            </a:r>
          </a:p>
        </p:txBody>
      </p:sp>
      <p:sp>
        <p:nvSpPr>
          <p:cNvPr id="4" name="Footer Placeholder 3">
            <a:extLst>
              <a:ext uri="{FF2B5EF4-FFF2-40B4-BE49-F238E27FC236}">
                <a16:creationId xmlns:a16="http://schemas.microsoft.com/office/drawing/2014/main" id="{94D142BC-ED49-25B6-0963-3ACE5231E9F2}"/>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12D4482E-F3FC-6E1A-E7E5-C874C1E32FB2}"/>
              </a:ext>
            </a:extLst>
          </p:cNvPr>
          <p:cNvSpPr>
            <a:spLocks noGrp="1"/>
          </p:cNvSpPr>
          <p:nvPr>
            <p:ph type="sldNum" sz="quarter" idx="16"/>
          </p:nvPr>
        </p:nvSpPr>
        <p:spPr/>
        <p:txBody>
          <a:bodyPr/>
          <a:lstStyle/>
          <a:p>
            <a:fld id="{901F1369-4AEB-4520-96C0-9F78886180C1}" type="slidenum">
              <a:rPr lang="en-US" smtClean="0"/>
              <a:pPr/>
              <a:t>32</a:t>
            </a:fld>
            <a:endParaRPr lang="en-US" dirty="0"/>
          </a:p>
        </p:txBody>
      </p:sp>
      <p:pic>
        <p:nvPicPr>
          <p:cNvPr id="8" name="Online Media 7" descr="Moderne Security and Code Quality">
            <a:hlinkClick r:id="" action="ppaction://media"/>
            <a:extLst>
              <a:ext uri="{FF2B5EF4-FFF2-40B4-BE49-F238E27FC236}">
                <a16:creationId xmlns:a16="http://schemas.microsoft.com/office/drawing/2014/main" id="{E55030A0-60DB-D141-9981-B5B342F050A0}"/>
              </a:ext>
            </a:extLst>
          </p:cNvPr>
          <p:cNvPicPr>
            <a:picLocks noRot="1" noChangeAspect="1"/>
          </p:cNvPicPr>
          <p:nvPr>
            <a:videoFile r:link="rId1"/>
          </p:nvPr>
        </p:nvPicPr>
        <p:blipFill>
          <a:blip r:embed="rId3"/>
          <a:stretch>
            <a:fillRect/>
          </a:stretch>
        </p:blipFill>
        <p:spPr>
          <a:xfrm>
            <a:off x="1659294" y="1153886"/>
            <a:ext cx="8873412" cy="5013478"/>
          </a:xfrm>
          <a:prstGeom prst="rect">
            <a:avLst/>
          </a:prstGeom>
        </p:spPr>
      </p:pic>
    </p:spTree>
    <p:extLst>
      <p:ext uri="{BB962C8B-B14F-4D97-AF65-F5344CB8AC3E}">
        <p14:creationId xmlns:p14="http://schemas.microsoft.com/office/powerpoint/2010/main" val="356175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444A-9F17-744F-84BE-C7527D833199}"/>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A4411028-5321-024A-8F38-0409C0DB0C9C}"/>
              </a:ext>
            </a:extLst>
          </p:cNvPr>
          <p:cNvSpPr>
            <a:spLocks noGrp="1"/>
          </p:cNvSpPr>
          <p:nvPr>
            <p:ph type="body" idx="1"/>
          </p:nvPr>
        </p:nvSpPr>
        <p:spPr>
          <a:xfrm>
            <a:off x="514349" y="4122057"/>
            <a:ext cx="7178221" cy="1201381"/>
          </a:xfrm>
        </p:spPr>
        <p:txBody>
          <a:bodyPr/>
          <a:lstStyle/>
          <a:p>
            <a:endParaRPr lang="en-US" dirty="0"/>
          </a:p>
        </p:txBody>
      </p:sp>
    </p:spTree>
    <p:extLst>
      <p:ext uri="{BB962C8B-B14F-4D97-AF65-F5344CB8AC3E}">
        <p14:creationId xmlns:p14="http://schemas.microsoft.com/office/powerpoint/2010/main" val="1000695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1E5466-BBCB-EC44-84F0-7A6FCDA77C82}"/>
              </a:ext>
            </a:extLst>
          </p:cNvPr>
          <p:cNvSpPr>
            <a:spLocks noGrp="1"/>
          </p:cNvSpPr>
          <p:nvPr>
            <p:ph type="body" sz="quarter" idx="22"/>
          </p:nvPr>
        </p:nvSpPr>
        <p:spPr/>
        <p:txBody>
          <a:bodyPr/>
          <a:lstStyle/>
          <a:p>
            <a:r>
              <a:rPr lang="en-US" dirty="0"/>
              <a:t>Government and Industry Standards</a:t>
            </a:r>
          </a:p>
          <a:p>
            <a:endParaRPr lang="en-US" dirty="0"/>
          </a:p>
          <a:p>
            <a:endParaRPr lang="en-US" dirty="0"/>
          </a:p>
          <a:p>
            <a:r>
              <a:rPr lang="en-US" dirty="0" err="1"/>
              <a:t>OpenSSF</a:t>
            </a:r>
            <a:r>
              <a:rPr lang="en-US" dirty="0"/>
              <a:t> and </a:t>
            </a:r>
          </a:p>
          <a:p>
            <a:r>
              <a:rPr lang="en-US" dirty="0"/>
              <a:t>The Linux Foundation</a:t>
            </a:r>
          </a:p>
          <a:p>
            <a:endParaRPr lang="en-US" dirty="0"/>
          </a:p>
          <a:p>
            <a:endParaRPr lang="en-US" dirty="0"/>
          </a:p>
          <a:p>
            <a:r>
              <a:rPr lang="en-US" dirty="0"/>
              <a:t>Automated and Intelligent tooling</a:t>
            </a:r>
          </a:p>
          <a:p>
            <a:endParaRPr lang="en-US" dirty="0"/>
          </a:p>
          <a:p>
            <a:endParaRPr lang="en-US" dirty="0"/>
          </a:p>
        </p:txBody>
      </p:sp>
      <p:sp>
        <p:nvSpPr>
          <p:cNvPr id="3" name="Text Placeholder 2">
            <a:extLst>
              <a:ext uri="{FF2B5EF4-FFF2-40B4-BE49-F238E27FC236}">
                <a16:creationId xmlns:a16="http://schemas.microsoft.com/office/drawing/2014/main" id="{8CD7F50A-C30A-8244-9824-F3931B867429}"/>
              </a:ext>
            </a:extLst>
          </p:cNvPr>
          <p:cNvSpPr>
            <a:spLocks noGrp="1"/>
          </p:cNvSpPr>
          <p:nvPr>
            <p:ph type="body" sz="quarter" idx="17"/>
          </p:nvPr>
        </p:nvSpPr>
        <p:spPr/>
        <p:txBody>
          <a:bodyPr/>
          <a:lstStyle/>
          <a:p>
            <a:r>
              <a:rPr lang="en-US" dirty="0"/>
              <a:t>Ongoing Efforts</a:t>
            </a:r>
          </a:p>
        </p:txBody>
      </p:sp>
      <p:sp>
        <p:nvSpPr>
          <p:cNvPr id="4" name="Text Placeholder 3">
            <a:extLst>
              <a:ext uri="{FF2B5EF4-FFF2-40B4-BE49-F238E27FC236}">
                <a16:creationId xmlns:a16="http://schemas.microsoft.com/office/drawing/2014/main" id="{B70EE612-9D5B-AD40-969C-631AB2038068}"/>
              </a:ext>
            </a:extLst>
          </p:cNvPr>
          <p:cNvSpPr>
            <a:spLocks noGrp="1"/>
          </p:cNvSpPr>
          <p:nvPr>
            <p:ph type="body" sz="quarter" idx="21"/>
          </p:nvPr>
        </p:nvSpPr>
        <p:spPr/>
        <p:txBody>
          <a:bodyPr/>
          <a:lstStyle/>
          <a:p>
            <a:r>
              <a:rPr lang="en-US" dirty="0"/>
              <a:t>Increasing number of components</a:t>
            </a:r>
          </a:p>
          <a:p>
            <a:endParaRPr lang="en-US" dirty="0"/>
          </a:p>
          <a:p>
            <a:endParaRPr lang="en-US" dirty="0"/>
          </a:p>
          <a:p>
            <a:r>
              <a:rPr lang="en-US" dirty="0"/>
              <a:t>Transitive dependencies</a:t>
            </a:r>
          </a:p>
          <a:p>
            <a:endParaRPr lang="en-US" dirty="0"/>
          </a:p>
          <a:p>
            <a:endParaRPr lang="en-US" dirty="0"/>
          </a:p>
          <a:p>
            <a:r>
              <a:rPr lang="en-US" dirty="0"/>
              <a:t>High manual efforts – </a:t>
            </a:r>
          </a:p>
          <a:p>
            <a:r>
              <a:rPr lang="en-US" dirty="0"/>
              <a:t>“dependency hell”</a:t>
            </a:r>
          </a:p>
          <a:p>
            <a:endParaRPr lang="en-US" dirty="0"/>
          </a:p>
          <a:p>
            <a:endParaRPr lang="en-US" dirty="0"/>
          </a:p>
          <a:p>
            <a:r>
              <a:rPr lang="en-US" dirty="0"/>
              <a:t>Obtuse vulnerability assessments</a:t>
            </a:r>
          </a:p>
          <a:p>
            <a:endParaRPr lang="en-US" dirty="0"/>
          </a:p>
        </p:txBody>
      </p:sp>
      <p:sp>
        <p:nvSpPr>
          <p:cNvPr id="5" name="Text Placeholder 4">
            <a:extLst>
              <a:ext uri="{FF2B5EF4-FFF2-40B4-BE49-F238E27FC236}">
                <a16:creationId xmlns:a16="http://schemas.microsoft.com/office/drawing/2014/main" id="{BD4BA482-9006-7749-9686-C6FE86393451}"/>
              </a:ext>
            </a:extLst>
          </p:cNvPr>
          <p:cNvSpPr>
            <a:spLocks noGrp="1"/>
          </p:cNvSpPr>
          <p:nvPr>
            <p:ph type="body" sz="quarter" idx="16"/>
          </p:nvPr>
        </p:nvSpPr>
        <p:spPr/>
        <p:txBody>
          <a:bodyPr/>
          <a:lstStyle/>
          <a:p>
            <a:r>
              <a:rPr lang="en-US" dirty="0"/>
              <a:t>Challenges</a:t>
            </a:r>
          </a:p>
        </p:txBody>
      </p:sp>
      <p:sp>
        <p:nvSpPr>
          <p:cNvPr id="6" name="Text Placeholder 5">
            <a:extLst>
              <a:ext uri="{FF2B5EF4-FFF2-40B4-BE49-F238E27FC236}">
                <a16:creationId xmlns:a16="http://schemas.microsoft.com/office/drawing/2014/main" id="{EEC39290-019A-ED46-8421-E2A4EE750D92}"/>
              </a:ext>
            </a:extLst>
          </p:cNvPr>
          <p:cNvSpPr>
            <a:spLocks noGrp="1"/>
          </p:cNvSpPr>
          <p:nvPr>
            <p:ph type="body" sz="quarter" idx="20"/>
          </p:nvPr>
        </p:nvSpPr>
        <p:spPr/>
        <p:txBody>
          <a:bodyPr/>
          <a:lstStyle/>
          <a:p>
            <a:r>
              <a:rPr lang="en-US" dirty="0"/>
              <a:t>Ensuring the </a:t>
            </a:r>
            <a:r>
              <a:rPr lang="en-US" b="1" dirty="0"/>
              <a:t>health and security of FOSS Supply Chain is critical</a:t>
            </a:r>
            <a:r>
              <a:rPr lang="en-US" dirty="0"/>
              <a:t> to the future of nearly all industries in the modern economy. </a:t>
            </a:r>
          </a:p>
          <a:p>
            <a:endParaRPr lang="en-US" dirty="0"/>
          </a:p>
        </p:txBody>
      </p:sp>
      <p:sp>
        <p:nvSpPr>
          <p:cNvPr id="7" name="Text Placeholder 6">
            <a:extLst>
              <a:ext uri="{FF2B5EF4-FFF2-40B4-BE49-F238E27FC236}">
                <a16:creationId xmlns:a16="http://schemas.microsoft.com/office/drawing/2014/main" id="{1866B412-9DB4-7B40-A782-CE9454B7E791}"/>
              </a:ext>
            </a:extLst>
          </p:cNvPr>
          <p:cNvSpPr>
            <a:spLocks noGrp="1"/>
          </p:cNvSpPr>
          <p:nvPr>
            <p:ph type="body" sz="quarter" idx="15"/>
          </p:nvPr>
        </p:nvSpPr>
        <p:spPr/>
        <p:txBody>
          <a:bodyPr/>
          <a:lstStyle/>
          <a:p>
            <a:r>
              <a:rPr lang="en-US" dirty="0"/>
              <a:t>Software Supply Chain</a:t>
            </a:r>
          </a:p>
        </p:txBody>
      </p:sp>
      <p:sp>
        <p:nvSpPr>
          <p:cNvPr id="8" name="Text Placeholder 7">
            <a:extLst>
              <a:ext uri="{FF2B5EF4-FFF2-40B4-BE49-F238E27FC236}">
                <a16:creationId xmlns:a16="http://schemas.microsoft.com/office/drawing/2014/main" id="{8309AC0C-041A-294E-A605-F024D9082B17}"/>
              </a:ext>
            </a:extLst>
          </p:cNvPr>
          <p:cNvSpPr>
            <a:spLocks noGrp="1"/>
          </p:cNvSpPr>
          <p:nvPr>
            <p:ph type="body" sz="quarter" idx="19"/>
          </p:nvPr>
        </p:nvSpPr>
        <p:spPr/>
        <p:txBody>
          <a:bodyPr/>
          <a:lstStyle/>
          <a:p>
            <a:r>
              <a:rPr lang="en-US" dirty="0"/>
              <a:t>The growing demand for innovation accelerating open source consumption.</a:t>
            </a:r>
          </a:p>
          <a:p>
            <a:endParaRPr lang="en-US" dirty="0"/>
          </a:p>
        </p:txBody>
      </p:sp>
      <p:sp>
        <p:nvSpPr>
          <p:cNvPr id="9" name="Text Placeholder 8">
            <a:extLst>
              <a:ext uri="{FF2B5EF4-FFF2-40B4-BE49-F238E27FC236}">
                <a16:creationId xmlns:a16="http://schemas.microsoft.com/office/drawing/2014/main" id="{A22CD835-8294-E84B-9685-3EF28C66AB42}"/>
              </a:ext>
            </a:extLst>
          </p:cNvPr>
          <p:cNvSpPr>
            <a:spLocks noGrp="1"/>
          </p:cNvSpPr>
          <p:nvPr>
            <p:ph type="body" sz="quarter" idx="14"/>
          </p:nvPr>
        </p:nvSpPr>
        <p:spPr/>
        <p:txBody>
          <a:bodyPr/>
          <a:lstStyle/>
          <a:p>
            <a:r>
              <a:rPr lang="en-US" dirty="0"/>
              <a:t>Global Demand for Open Source</a:t>
            </a:r>
          </a:p>
        </p:txBody>
      </p:sp>
      <p:sp>
        <p:nvSpPr>
          <p:cNvPr id="10" name="Text Placeholder 9">
            <a:extLst>
              <a:ext uri="{FF2B5EF4-FFF2-40B4-BE49-F238E27FC236}">
                <a16:creationId xmlns:a16="http://schemas.microsoft.com/office/drawing/2014/main" id="{A621B387-7CCA-9A4C-B2C7-737F97CA590C}"/>
              </a:ext>
            </a:extLst>
          </p:cNvPr>
          <p:cNvSpPr>
            <a:spLocks noGrp="1"/>
          </p:cNvSpPr>
          <p:nvPr>
            <p:ph type="body" sz="quarter" idx="13"/>
          </p:nvPr>
        </p:nvSpPr>
        <p:spPr/>
        <p:txBody>
          <a:bodyPr/>
          <a:lstStyle/>
          <a:p>
            <a:r>
              <a:rPr lang="en-US" dirty="0"/>
              <a:t>Health and Security of FOSS Supply Chain</a:t>
            </a:r>
          </a:p>
        </p:txBody>
      </p:sp>
      <p:sp>
        <p:nvSpPr>
          <p:cNvPr id="11" name="Title 10">
            <a:extLst>
              <a:ext uri="{FF2B5EF4-FFF2-40B4-BE49-F238E27FC236}">
                <a16:creationId xmlns:a16="http://schemas.microsoft.com/office/drawing/2014/main" id="{A3A99EFC-29B3-124A-8E9E-7F0A88957D3A}"/>
              </a:ext>
            </a:extLst>
          </p:cNvPr>
          <p:cNvSpPr>
            <a:spLocks noGrp="1"/>
          </p:cNvSpPr>
          <p:nvPr>
            <p:ph type="title"/>
          </p:nvPr>
        </p:nvSpPr>
        <p:spPr/>
        <p:txBody>
          <a:bodyPr/>
          <a:lstStyle/>
          <a:p>
            <a:r>
              <a:rPr lang="en-US" dirty="0"/>
              <a:t>Conclusion</a:t>
            </a:r>
          </a:p>
        </p:txBody>
      </p:sp>
      <p:sp>
        <p:nvSpPr>
          <p:cNvPr id="12" name="Footer Placeholder 11">
            <a:extLst>
              <a:ext uri="{FF2B5EF4-FFF2-40B4-BE49-F238E27FC236}">
                <a16:creationId xmlns:a16="http://schemas.microsoft.com/office/drawing/2014/main" id="{D7884EC0-57FD-7047-ADB6-51A94F35A5A6}"/>
              </a:ext>
            </a:extLst>
          </p:cNvPr>
          <p:cNvSpPr>
            <a:spLocks noGrp="1"/>
          </p:cNvSpPr>
          <p:nvPr>
            <p:ph type="ftr" sz="quarter" idx="24"/>
          </p:nvPr>
        </p:nvSpPr>
        <p:spPr/>
        <p:txBody>
          <a:bodyPr/>
          <a:lstStyle/>
          <a:p>
            <a:pPr algn="r"/>
            <a:r>
              <a:rPr lang="en-US"/>
              <a:t>© 2019 Optum, Inc. All rights reserved. Confidential property of Optum. Do not distribute or reproduce without express permission from Optum.</a:t>
            </a:r>
          </a:p>
        </p:txBody>
      </p:sp>
      <p:sp>
        <p:nvSpPr>
          <p:cNvPr id="13" name="Slide Number Placeholder 12">
            <a:extLst>
              <a:ext uri="{FF2B5EF4-FFF2-40B4-BE49-F238E27FC236}">
                <a16:creationId xmlns:a16="http://schemas.microsoft.com/office/drawing/2014/main" id="{DB77973A-605E-EF41-B760-586B2EFB97C3}"/>
              </a:ext>
            </a:extLst>
          </p:cNvPr>
          <p:cNvSpPr>
            <a:spLocks noGrp="1"/>
          </p:cNvSpPr>
          <p:nvPr>
            <p:ph type="sldNum" sz="quarter" idx="25"/>
          </p:nvPr>
        </p:nvSpPr>
        <p:spPr/>
        <p:txBody>
          <a:bodyPr/>
          <a:lstStyle/>
          <a:p>
            <a:fld id="{901F1369-4AEB-4520-96C0-9F78886180C1}" type="slidenum">
              <a:rPr lang="en-US" smtClean="0"/>
              <a:pPr/>
              <a:t>34</a:t>
            </a:fld>
            <a:endParaRPr lang="en-US" dirty="0"/>
          </a:p>
        </p:txBody>
      </p:sp>
    </p:spTree>
    <p:extLst>
      <p:ext uri="{BB962C8B-B14F-4D97-AF65-F5344CB8AC3E}">
        <p14:creationId xmlns:p14="http://schemas.microsoft.com/office/powerpoint/2010/main" val="880958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7A05-DF0F-864F-8F38-926EE8EAB92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A8EB15D-EBF2-2B42-9B47-D4CC17BF9AF1}"/>
              </a:ext>
            </a:extLst>
          </p:cNvPr>
          <p:cNvSpPr>
            <a:spLocks noGrp="1"/>
          </p:cNvSpPr>
          <p:nvPr>
            <p:ph idx="1"/>
          </p:nvPr>
        </p:nvSpPr>
        <p:spPr/>
        <p:txBody>
          <a:bodyPr/>
          <a:lstStyle/>
          <a:p>
            <a:r>
              <a:rPr lang="en-US" dirty="0">
                <a:hlinkClick r:id="rId2"/>
              </a:rPr>
              <a:t>Vulnerabilities in the Core: Preliminary Report and Census II of Open Source Software</a:t>
            </a:r>
            <a:endParaRPr lang="en-US" dirty="0"/>
          </a:p>
          <a:p>
            <a:endParaRPr lang="en-US" dirty="0"/>
          </a:p>
          <a:p>
            <a:r>
              <a:rPr lang="en-US" dirty="0">
                <a:hlinkClick r:id="rId3"/>
              </a:rPr>
              <a:t>2019 State of the Software Supply Chain</a:t>
            </a:r>
            <a:endParaRPr lang="en-US" dirty="0"/>
          </a:p>
          <a:p>
            <a:endParaRPr lang="en-US" dirty="0"/>
          </a:p>
          <a:p>
            <a:r>
              <a:rPr lang="en-US" dirty="0">
                <a:hlinkClick r:id="rId4"/>
              </a:rPr>
              <a:t>Open Source Software Supply Chain Security</a:t>
            </a:r>
            <a:endParaRPr lang="en-US" dirty="0"/>
          </a:p>
          <a:p>
            <a:endParaRPr lang="en-US" dirty="0"/>
          </a:p>
          <a:p>
            <a:r>
              <a:rPr lang="en-US" dirty="0" err="1">
                <a:hlinkClick r:id="rId5"/>
              </a:rPr>
              <a:t>OpenSSF</a:t>
            </a:r>
            <a:r>
              <a:rPr lang="en-US" dirty="0">
                <a:hlinkClick r:id="rId5"/>
              </a:rPr>
              <a:t> Concise Guide for Evaluating Open Source Software 2022-09-01</a:t>
            </a:r>
            <a:endParaRPr lang="en-US" dirty="0"/>
          </a:p>
        </p:txBody>
      </p:sp>
      <p:sp>
        <p:nvSpPr>
          <p:cNvPr id="5" name="Footer Placeholder 4">
            <a:extLst>
              <a:ext uri="{FF2B5EF4-FFF2-40B4-BE49-F238E27FC236}">
                <a16:creationId xmlns:a16="http://schemas.microsoft.com/office/drawing/2014/main" id="{C86C4CA8-0E16-3341-97C0-FB16AED88A7C}"/>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BDD47A8-3F12-BD4B-87A8-1F8D67867123}"/>
              </a:ext>
            </a:extLst>
          </p:cNvPr>
          <p:cNvSpPr>
            <a:spLocks noGrp="1"/>
          </p:cNvSpPr>
          <p:nvPr>
            <p:ph type="sldNum" sz="quarter" idx="16"/>
          </p:nvPr>
        </p:nvSpPr>
        <p:spPr/>
        <p:txBody>
          <a:bodyPr/>
          <a:lstStyle/>
          <a:p>
            <a:fld id="{901F1369-4AEB-4520-96C0-9F78886180C1}" type="slidenum">
              <a:rPr lang="en-US" smtClean="0"/>
              <a:pPr/>
              <a:t>35</a:t>
            </a:fld>
            <a:endParaRPr lang="en-US" dirty="0"/>
          </a:p>
        </p:txBody>
      </p:sp>
    </p:spTree>
    <p:extLst>
      <p:ext uri="{BB962C8B-B14F-4D97-AF65-F5344CB8AC3E}">
        <p14:creationId xmlns:p14="http://schemas.microsoft.com/office/powerpoint/2010/main" val="267520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78B8B-4AD7-8747-AB77-41E29AB1970A}"/>
              </a:ext>
            </a:extLst>
          </p:cNvPr>
          <p:cNvSpPr>
            <a:spLocks noGrp="1"/>
          </p:cNvSpPr>
          <p:nvPr>
            <p:ph type="title"/>
          </p:nvPr>
        </p:nvSpPr>
        <p:spPr/>
        <p:txBody>
          <a:bodyPr/>
          <a:lstStyle/>
          <a:p>
            <a:r>
              <a:rPr lang="en-US" dirty="0"/>
              <a:t>Global Supply &amp; Demand for FOSS</a:t>
            </a:r>
          </a:p>
        </p:txBody>
      </p:sp>
    </p:spTree>
    <p:extLst>
      <p:ext uri="{BB962C8B-B14F-4D97-AF65-F5344CB8AC3E}">
        <p14:creationId xmlns:p14="http://schemas.microsoft.com/office/powerpoint/2010/main" val="2983047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EF8533-22F7-ED4C-B164-E49FDAE37F72}"/>
              </a:ext>
            </a:extLst>
          </p:cNvPr>
          <p:cNvSpPr>
            <a:spLocks noGrp="1"/>
          </p:cNvSpPr>
          <p:nvPr>
            <p:ph type="body" sz="quarter" idx="18"/>
          </p:nvPr>
        </p:nvSpPr>
        <p:spPr>
          <a:xfrm>
            <a:off x="495299" y="1861456"/>
            <a:ext cx="7429501" cy="1280160"/>
          </a:xfrm>
        </p:spPr>
        <p:txBody>
          <a:bodyPr/>
          <a:lstStyle/>
          <a:p>
            <a:r>
              <a:rPr lang="en-US" sz="2000" b="1" dirty="0"/>
              <a:t>80-90% </a:t>
            </a:r>
            <a:r>
              <a:rPr lang="en-US" sz="2000" dirty="0"/>
              <a:t>of any given modern application is comprised of open source software.</a:t>
            </a:r>
          </a:p>
        </p:txBody>
      </p:sp>
      <p:sp>
        <p:nvSpPr>
          <p:cNvPr id="4" name="Text Placeholder 3">
            <a:extLst>
              <a:ext uri="{FF2B5EF4-FFF2-40B4-BE49-F238E27FC236}">
                <a16:creationId xmlns:a16="http://schemas.microsoft.com/office/drawing/2014/main" id="{65B945B3-250F-D74E-B7A9-51AC1EFF957C}"/>
              </a:ext>
            </a:extLst>
          </p:cNvPr>
          <p:cNvSpPr>
            <a:spLocks noGrp="1"/>
          </p:cNvSpPr>
          <p:nvPr>
            <p:ph type="body" sz="quarter" idx="19"/>
          </p:nvPr>
        </p:nvSpPr>
        <p:spPr/>
        <p:txBody>
          <a:bodyPr/>
          <a:lstStyle/>
          <a:p>
            <a:r>
              <a:rPr lang="en-US" sz="2000" b="1" dirty="0"/>
              <a:t>Heavy reliance </a:t>
            </a:r>
            <a:r>
              <a:rPr lang="en-US" sz="2000" dirty="0"/>
              <a:t>on FOSS is common in both the public and private sectors, tech and non-tech companies alike.</a:t>
            </a:r>
          </a:p>
        </p:txBody>
      </p:sp>
      <p:sp>
        <p:nvSpPr>
          <p:cNvPr id="5" name="Text Placeholder 4">
            <a:extLst>
              <a:ext uri="{FF2B5EF4-FFF2-40B4-BE49-F238E27FC236}">
                <a16:creationId xmlns:a16="http://schemas.microsoft.com/office/drawing/2014/main" id="{09AA8548-1304-AB4C-B333-EACB6953B610}"/>
              </a:ext>
            </a:extLst>
          </p:cNvPr>
          <p:cNvSpPr>
            <a:spLocks noGrp="1"/>
          </p:cNvSpPr>
          <p:nvPr>
            <p:ph type="body" sz="quarter" idx="20"/>
          </p:nvPr>
        </p:nvSpPr>
        <p:spPr/>
        <p:txBody>
          <a:bodyPr/>
          <a:lstStyle/>
          <a:p>
            <a:r>
              <a:rPr lang="en-US" sz="2000" dirty="0"/>
              <a:t>Ensuring the </a:t>
            </a:r>
            <a:r>
              <a:rPr lang="en-US" sz="2000" b="1" dirty="0"/>
              <a:t>health and security of FOSS Supply Chain is critical</a:t>
            </a:r>
            <a:r>
              <a:rPr lang="en-US" sz="2000" dirty="0"/>
              <a:t> to the future of nearly all industries in the modern economy. </a:t>
            </a:r>
          </a:p>
        </p:txBody>
      </p:sp>
      <p:sp>
        <p:nvSpPr>
          <p:cNvPr id="6" name="Text Placeholder 5">
            <a:extLst>
              <a:ext uri="{FF2B5EF4-FFF2-40B4-BE49-F238E27FC236}">
                <a16:creationId xmlns:a16="http://schemas.microsoft.com/office/drawing/2014/main" id="{48FC2F55-B49E-3F42-88B6-9933FB27AB47}"/>
              </a:ext>
            </a:extLst>
          </p:cNvPr>
          <p:cNvSpPr>
            <a:spLocks noGrp="1"/>
          </p:cNvSpPr>
          <p:nvPr>
            <p:ph type="body" sz="quarter" idx="13"/>
          </p:nvPr>
        </p:nvSpPr>
        <p:spPr/>
        <p:txBody>
          <a:bodyPr/>
          <a:lstStyle/>
          <a:p>
            <a:r>
              <a:rPr lang="en-US" dirty="0"/>
              <a:t>The Economics of FOSS</a:t>
            </a:r>
          </a:p>
        </p:txBody>
      </p:sp>
      <p:sp>
        <p:nvSpPr>
          <p:cNvPr id="7" name="Title 6">
            <a:extLst>
              <a:ext uri="{FF2B5EF4-FFF2-40B4-BE49-F238E27FC236}">
                <a16:creationId xmlns:a16="http://schemas.microsoft.com/office/drawing/2014/main" id="{6819A2CE-5A92-534A-9006-CBC74737052F}"/>
              </a:ext>
            </a:extLst>
          </p:cNvPr>
          <p:cNvSpPr>
            <a:spLocks noGrp="1"/>
          </p:cNvSpPr>
          <p:nvPr>
            <p:ph type="title"/>
          </p:nvPr>
        </p:nvSpPr>
        <p:spPr/>
        <p:txBody>
          <a:bodyPr/>
          <a:lstStyle/>
          <a:p>
            <a:r>
              <a:rPr lang="en-US" dirty="0"/>
              <a:t>Global Supply &amp; Demand for FOSS</a:t>
            </a:r>
          </a:p>
        </p:txBody>
      </p:sp>
      <p:sp>
        <p:nvSpPr>
          <p:cNvPr id="8" name="Footer Placeholder 7">
            <a:extLst>
              <a:ext uri="{FF2B5EF4-FFF2-40B4-BE49-F238E27FC236}">
                <a16:creationId xmlns:a16="http://schemas.microsoft.com/office/drawing/2014/main" id="{E17BC0F5-5540-D346-BDDD-F07CDC013D3E}"/>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9F617F00-6B46-0242-8AED-A57366BB71BD}"/>
              </a:ext>
            </a:extLst>
          </p:cNvPr>
          <p:cNvSpPr>
            <a:spLocks noGrp="1"/>
          </p:cNvSpPr>
          <p:nvPr>
            <p:ph type="sldNum" sz="quarter" idx="24"/>
          </p:nvPr>
        </p:nvSpPr>
        <p:spPr/>
        <p:txBody>
          <a:bodyPr/>
          <a:lstStyle/>
          <a:p>
            <a:fld id="{901F1369-4AEB-4520-96C0-9F78886180C1}" type="slidenum">
              <a:rPr lang="en-US" smtClean="0"/>
              <a:pPr/>
              <a:t>5</a:t>
            </a:fld>
            <a:endParaRPr lang="en-US" dirty="0"/>
          </a:p>
        </p:txBody>
      </p:sp>
      <p:pic>
        <p:nvPicPr>
          <p:cNvPr id="10" name="Picture 9">
            <a:extLst>
              <a:ext uri="{FF2B5EF4-FFF2-40B4-BE49-F238E27FC236}">
                <a16:creationId xmlns:a16="http://schemas.microsoft.com/office/drawing/2014/main" id="{90924D62-CFF9-564F-9E08-B7E4663202AD}"/>
              </a:ext>
            </a:extLst>
          </p:cNvPr>
          <p:cNvPicPr>
            <a:picLocks noChangeAspect="1"/>
          </p:cNvPicPr>
          <p:nvPr/>
        </p:nvPicPr>
        <p:blipFill>
          <a:blip r:embed="rId3"/>
          <a:stretch>
            <a:fillRect/>
          </a:stretch>
        </p:blipFill>
        <p:spPr>
          <a:xfrm>
            <a:off x="8025204" y="1584077"/>
            <a:ext cx="4166796" cy="4436347"/>
          </a:xfrm>
          <a:prstGeom prst="rect">
            <a:avLst/>
          </a:prstGeom>
        </p:spPr>
      </p:pic>
    </p:spTree>
    <p:extLst>
      <p:ext uri="{BB962C8B-B14F-4D97-AF65-F5344CB8AC3E}">
        <p14:creationId xmlns:p14="http://schemas.microsoft.com/office/powerpoint/2010/main" val="2964089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05EC31-C374-224F-8703-F900764320F2}"/>
              </a:ext>
            </a:extLst>
          </p:cNvPr>
          <p:cNvSpPr>
            <a:spLocks noGrp="1"/>
          </p:cNvSpPr>
          <p:nvPr>
            <p:ph type="body" sz="quarter" idx="13"/>
          </p:nvPr>
        </p:nvSpPr>
        <p:spPr/>
        <p:txBody>
          <a:bodyPr/>
          <a:lstStyle/>
          <a:p>
            <a:r>
              <a:rPr lang="en-US" dirty="0"/>
              <a:t>Software Supply Chain</a:t>
            </a:r>
          </a:p>
        </p:txBody>
      </p:sp>
      <p:sp>
        <p:nvSpPr>
          <p:cNvPr id="3" name="Title 2">
            <a:extLst>
              <a:ext uri="{FF2B5EF4-FFF2-40B4-BE49-F238E27FC236}">
                <a16:creationId xmlns:a16="http://schemas.microsoft.com/office/drawing/2014/main" id="{508A3B96-62DA-DE4B-9F88-5328D0B85880}"/>
              </a:ext>
            </a:extLst>
          </p:cNvPr>
          <p:cNvSpPr>
            <a:spLocks noGrp="1"/>
          </p:cNvSpPr>
          <p:nvPr>
            <p:ph type="title"/>
          </p:nvPr>
        </p:nvSpPr>
        <p:spPr/>
        <p:txBody>
          <a:bodyPr/>
          <a:lstStyle/>
          <a:p>
            <a:r>
              <a:rPr lang="en-US" dirty="0"/>
              <a:t>Global Supply &amp; Demand for FOSS</a:t>
            </a:r>
          </a:p>
        </p:txBody>
      </p:sp>
      <p:sp>
        <p:nvSpPr>
          <p:cNvPr id="4" name="Footer Placeholder 3">
            <a:extLst>
              <a:ext uri="{FF2B5EF4-FFF2-40B4-BE49-F238E27FC236}">
                <a16:creationId xmlns:a16="http://schemas.microsoft.com/office/drawing/2014/main" id="{D973E9E5-33C0-4448-B16A-00F24C3ACDF1}"/>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F92D3423-DA39-124C-B528-BF24F41559B2}"/>
              </a:ext>
            </a:extLst>
          </p:cNvPr>
          <p:cNvSpPr>
            <a:spLocks noGrp="1"/>
          </p:cNvSpPr>
          <p:nvPr>
            <p:ph type="sldNum" sz="quarter" idx="16"/>
          </p:nvPr>
        </p:nvSpPr>
        <p:spPr/>
        <p:txBody>
          <a:bodyPr/>
          <a:lstStyle/>
          <a:p>
            <a:fld id="{901F1369-4AEB-4520-96C0-9F78886180C1}" type="slidenum">
              <a:rPr lang="en-US" smtClean="0"/>
              <a:pPr/>
              <a:t>6</a:t>
            </a:fld>
            <a:endParaRPr lang="en-US" dirty="0"/>
          </a:p>
        </p:txBody>
      </p:sp>
      <p:pic>
        <p:nvPicPr>
          <p:cNvPr id="6" name="Picture 5">
            <a:extLst>
              <a:ext uri="{FF2B5EF4-FFF2-40B4-BE49-F238E27FC236}">
                <a16:creationId xmlns:a16="http://schemas.microsoft.com/office/drawing/2014/main" id="{15B837C5-26DD-934D-AEC4-8EB960AF06E3}"/>
              </a:ext>
            </a:extLst>
          </p:cNvPr>
          <p:cNvPicPr>
            <a:picLocks noChangeAspect="1"/>
          </p:cNvPicPr>
          <p:nvPr/>
        </p:nvPicPr>
        <p:blipFill>
          <a:blip r:embed="rId3"/>
          <a:stretch>
            <a:fillRect/>
          </a:stretch>
        </p:blipFill>
        <p:spPr>
          <a:xfrm>
            <a:off x="1066409" y="1654631"/>
            <a:ext cx="10160000" cy="4089400"/>
          </a:xfrm>
          <a:prstGeom prst="rect">
            <a:avLst/>
          </a:prstGeom>
        </p:spPr>
      </p:pic>
    </p:spTree>
    <p:extLst>
      <p:ext uri="{BB962C8B-B14F-4D97-AF65-F5344CB8AC3E}">
        <p14:creationId xmlns:p14="http://schemas.microsoft.com/office/powerpoint/2010/main" val="2561930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EF8533-22F7-ED4C-B164-E49FDAE37F72}"/>
              </a:ext>
            </a:extLst>
          </p:cNvPr>
          <p:cNvSpPr>
            <a:spLocks noGrp="1"/>
          </p:cNvSpPr>
          <p:nvPr>
            <p:ph type="body" sz="quarter" idx="18"/>
          </p:nvPr>
        </p:nvSpPr>
        <p:spPr/>
        <p:txBody>
          <a:bodyPr/>
          <a:lstStyle/>
          <a:p>
            <a:r>
              <a:rPr lang="en-US" sz="2000" dirty="0"/>
              <a:t>Today’s development ecosystem is very complicated because of the </a:t>
            </a:r>
            <a:r>
              <a:rPr lang="en-US" sz="2000" b="1" dirty="0"/>
              <a:t>amount of components </a:t>
            </a:r>
            <a:r>
              <a:rPr lang="en-US" sz="2000" dirty="0"/>
              <a:t>out there.</a:t>
            </a:r>
          </a:p>
        </p:txBody>
      </p:sp>
      <p:sp>
        <p:nvSpPr>
          <p:cNvPr id="4" name="Text Placeholder 3">
            <a:extLst>
              <a:ext uri="{FF2B5EF4-FFF2-40B4-BE49-F238E27FC236}">
                <a16:creationId xmlns:a16="http://schemas.microsoft.com/office/drawing/2014/main" id="{65B945B3-250F-D74E-B7A9-51AC1EFF957C}"/>
              </a:ext>
            </a:extLst>
          </p:cNvPr>
          <p:cNvSpPr>
            <a:spLocks noGrp="1"/>
          </p:cNvSpPr>
          <p:nvPr>
            <p:ph type="body" sz="quarter" idx="19"/>
          </p:nvPr>
        </p:nvSpPr>
        <p:spPr/>
        <p:txBody>
          <a:bodyPr/>
          <a:lstStyle/>
          <a:p>
            <a:r>
              <a:rPr lang="en-US" sz="2000" dirty="0"/>
              <a:t>Most if not all components have </a:t>
            </a:r>
            <a:r>
              <a:rPr lang="en-US" sz="2000" b="1" dirty="0"/>
              <a:t>transitive dependencies</a:t>
            </a:r>
            <a:r>
              <a:rPr lang="en-US" sz="2000" dirty="0"/>
              <a:t>.</a:t>
            </a:r>
          </a:p>
        </p:txBody>
      </p:sp>
      <p:sp>
        <p:nvSpPr>
          <p:cNvPr id="5" name="Text Placeholder 4">
            <a:extLst>
              <a:ext uri="{FF2B5EF4-FFF2-40B4-BE49-F238E27FC236}">
                <a16:creationId xmlns:a16="http://schemas.microsoft.com/office/drawing/2014/main" id="{09AA8548-1304-AB4C-B333-EACB6953B610}"/>
              </a:ext>
            </a:extLst>
          </p:cNvPr>
          <p:cNvSpPr>
            <a:spLocks noGrp="1"/>
          </p:cNvSpPr>
          <p:nvPr>
            <p:ph type="body" sz="quarter" idx="20"/>
          </p:nvPr>
        </p:nvSpPr>
        <p:spPr/>
        <p:txBody>
          <a:bodyPr/>
          <a:lstStyle/>
          <a:p>
            <a:r>
              <a:rPr lang="en-US" sz="2000" dirty="0"/>
              <a:t>Number of OSS projects coming to market every day is </a:t>
            </a:r>
            <a:r>
              <a:rPr lang="en-US" sz="2000" b="1" dirty="0"/>
              <a:t>sharply increasing</a:t>
            </a:r>
            <a:r>
              <a:rPr lang="en-US" sz="2000" dirty="0"/>
              <a:t> each year.</a:t>
            </a:r>
          </a:p>
        </p:txBody>
      </p:sp>
      <p:sp>
        <p:nvSpPr>
          <p:cNvPr id="6" name="Text Placeholder 5">
            <a:extLst>
              <a:ext uri="{FF2B5EF4-FFF2-40B4-BE49-F238E27FC236}">
                <a16:creationId xmlns:a16="http://schemas.microsoft.com/office/drawing/2014/main" id="{48FC2F55-B49E-3F42-88B6-9933FB27AB47}"/>
              </a:ext>
            </a:extLst>
          </p:cNvPr>
          <p:cNvSpPr>
            <a:spLocks noGrp="1"/>
          </p:cNvSpPr>
          <p:nvPr>
            <p:ph type="body" sz="quarter" idx="13"/>
          </p:nvPr>
        </p:nvSpPr>
        <p:spPr/>
        <p:txBody>
          <a:bodyPr/>
          <a:lstStyle/>
          <a:p>
            <a:r>
              <a:rPr lang="en-US" dirty="0"/>
              <a:t>Economics of FOSS</a:t>
            </a:r>
          </a:p>
        </p:txBody>
      </p:sp>
      <p:sp>
        <p:nvSpPr>
          <p:cNvPr id="7" name="Title 6">
            <a:extLst>
              <a:ext uri="{FF2B5EF4-FFF2-40B4-BE49-F238E27FC236}">
                <a16:creationId xmlns:a16="http://schemas.microsoft.com/office/drawing/2014/main" id="{6819A2CE-5A92-534A-9006-CBC74737052F}"/>
              </a:ext>
            </a:extLst>
          </p:cNvPr>
          <p:cNvSpPr>
            <a:spLocks noGrp="1"/>
          </p:cNvSpPr>
          <p:nvPr>
            <p:ph type="title"/>
          </p:nvPr>
        </p:nvSpPr>
        <p:spPr/>
        <p:txBody>
          <a:bodyPr/>
          <a:lstStyle/>
          <a:p>
            <a:r>
              <a:rPr lang="en-US" dirty="0"/>
              <a:t>Global Supply &amp; Demand for FOSS</a:t>
            </a:r>
          </a:p>
        </p:txBody>
      </p:sp>
      <p:sp>
        <p:nvSpPr>
          <p:cNvPr id="8" name="Footer Placeholder 7">
            <a:extLst>
              <a:ext uri="{FF2B5EF4-FFF2-40B4-BE49-F238E27FC236}">
                <a16:creationId xmlns:a16="http://schemas.microsoft.com/office/drawing/2014/main" id="{E17BC0F5-5540-D346-BDDD-F07CDC013D3E}"/>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9F617F00-6B46-0242-8AED-A57366BB71BD}"/>
              </a:ext>
            </a:extLst>
          </p:cNvPr>
          <p:cNvSpPr>
            <a:spLocks noGrp="1"/>
          </p:cNvSpPr>
          <p:nvPr>
            <p:ph type="sldNum" sz="quarter" idx="24"/>
          </p:nvPr>
        </p:nvSpPr>
        <p:spPr/>
        <p:txBody>
          <a:bodyPr/>
          <a:lstStyle/>
          <a:p>
            <a:fld id="{901F1369-4AEB-4520-96C0-9F78886180C1}" type="slidenum">
              <a:rPr lang="en-US" smtClean="0"/>
              <a:pPr/>
              <a:t>7</a:t>
            </a:fld>
            <a:endParaRPr lang="en-US" dirty="0"/>
          </a:p>
        </p:txBody>
      </p:sp>
      <p:pic>
        <p:nvPicPr>
          <p:cNvPr id="11" name="Picture 10">
            <a:extLst>
              <a:ext uri="{FF2B5EF4-FFF2-40B4-BE49-F238E27FC236}">
                <a16:creationId xmlns:a16="http://schemas.microsoft.com/office/drawing/2014/main" id="{AE45F89A-A78F-1641-9345-E93DFC479C0A}"/>
              </a:ext>
            </a:extLst>
          </p:cNvPr>
          <p:cNvPicPr>
            <a:picLocks noChangeAspect="1"/>
          </p:cNvPicPr>
          <p:nvPr/>
        </p:nvPicPr>
        <p:blipFill>
          <a:blip r:embed="rId3"/>
          <a:stretch>
            <a:fillRect/>
          </a:stretch>
        </p:blipFill>
        <p:spPr>
          <a:xfrm>
            <a:off x="8008886" y="1118282"/>
            <a:ext cx="3796018" cy="5296058"/>
          </a:xfrm>
          <a:prstGeom prst="rect">
            <a:avLst/>
          </a:prstGeom>
        </p:spPr>
      </p:pic>
    </p:spTree>
    <p:extLst>
      <p:ext uri="{BB962C8B-B14F-4D97-AF65-F5344CB8AC3E}">
        <p14:creationId xmlns:p14="http://schemas.microsoft.com/office/powerpoint/2010/main" val="3128843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A7E56-F332-0A41-8DFA-4CFB698F37B9}"/>
              </a:ext>
            </a:extLst>
          </p:cNvPr>
          <p:cNvSpPr>
            <a:spLocks noGrp="1"/>
          </p:cNvSpPr>
          <p:nvPr>
            <p:ph type="title"/>
          </p:nvPr>
        </p:nvSpPr>
        <p:spPr/>
        <p:txBody>
          <a:bodyPr/>
          <a:lstStyle/>
          <a:p>
            <a:r>
              <a:rPr lang="en-US" dirty="0"/>
              <a:t>Global Supply &amp; Demand for FOSS</a:t>
            </a:r>
          </a:p>
        </p:txBody>
      </p:sp>
      <p:sp>
        <p:nvSpPr>
          <p:cNvPr id="3" name="Footer Placeholder 2">
            <a:extLst>
              <a:ext uri="{FF2B5EF4-FFF2-40B4-BE49-F238E27FC236}">
                <a16:creationId xmlns:a16="http://schemas.microsoft.com/office/drawing/2014/main" id="{90AD47C7-A79E-104B-A6E9-A2F7D5AD2B69}"/>
              </a:ext>
            </a:extLst>
          </p:cNvPr>
          <p:cNvSpPr>
            <a:spLocks noGrp="1"/>
          </p:cNvSpPr>
          <p:nvPr>
            <p:ph type="ftr" sz="quarter" idx="11"/>
          </p:nvPr>
        </p:nvSpPr>
        <p:spPr/>
        <p:txBody>
          <a:bodyPr/>
          <a:lstStyle/>
          <a:p>
            <a:pPr algn="r"/>
            <a:r>
              <a:rPr lang="en-US"/>
              <a:t>© 2019 Optum, Inc. All rights reserved. 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1094B651-5516-8245-9648-7B474F8D0100}"/>
              </a:ext>
            </a:extLst>
          </p:cNvPr>
          <p:cNvSpPr>
            <a:spLocks noGrp="1"/>
          </p:cNvSpPr>
          <p:nvPr>
            <p:ph type="sldNum" sz="quarter" idx="12"/>
          </p:nvPr>
        </p:nvSpPr>
        <p:spPr/>
        <p:txBody>
          <a:bodyPr/>
          <a:lstStyle/>
          <a:p>
            <a:fld id="{901F1369-4AEB-4520-96C0-9F78886180C1}" type="slidenum">
              <a:rPr lang="en-US" smtClean="0"/>
              <a:pPr/>
              <a:t>8</a:t>
            </a:fld>
            <a:endParaRPr lang="en-US" dirty="0"/>
          </a:p>
        </p:txBody>
      </p:sp>
      <p:pic>
        <p:nvPicPr>
          <p:cNvPr id="7" name="Picture 6">
            <a:extLst>
              <a:ext uri="{FF2B5EF4-FFF2-40B4-BE49-F238E27FC236}">
                <a16:creationId xmlns:a16="http://schemas.microsoft.com/office/drawing/2014/main" id="{11DE11AB-6EEA-A3DF-F400-86D9B15FD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53" y="1210134"/>
            <a:ext cx="9812594" cy="5068130"/>
          </a:xfrm>
          <a:prstGeom prst="rect">
            <a:avLst/>
          </a:prstGeom>
        </p:spPr>
      </p:pic>
    </p:spTree>
    <p:extLst>
      <p:ext uri="{BB962C8B-B14F-4D97-AF65-F5344CB8AC3E}">
        <p14:creationId xmlns:p14="http://schemas.microsoft.com/office/powerpoint/2010/main" val="1066787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A7E56-F332-0A41-8DFA-4CFB698F37B9}"/>
              </a:ext>
            </a:extLst>
          </p:cNvPr>
          <p:cNvSpPr>
            <a:spLocks noGrp="1"/>
          </p:cNvSpPr>
          <p:nvPr>
            <p:ph type="title"/>
          </p:nvPr>
        </p:nvSpPr>
        <p:spPr/>
        <p:txBody>
          <a:bodyPr/>
          <a:lstStyle/>
          <a:p>
            <a:r>
              <a:rPr lang="en-US" dirty="0"/>
              <a:t>Global Supply &amp; Demand for FOSS</a:t>
            </a:r>
          </a:p>
        </p:txBody>
      </p:sp>
      <p:sp>
        <p:nvSpPr>
          <p:cNvPr id="3" name="Footer Placeholder 2">
            <a:extLst>
              <a:ext uri="{FF2B5EF4-FFF2-40B4-BE49-F238E27FC236}">
                <a16:creationId xmlns:a16="http://schemas.microsoft.com/office/drawing/2014/main" id="{90AD47C7-A79E-104B-A6E9-A2F7D5AD2B69}"/>
              </a:ext>
            </a:extLst>
          </p:cNvPr>
          <p:cNvSpPr>
            <a:spLocks noGrp="1"/>
          </p:cNvSpPr>
          <p:nvPr>
            <p:ph type="ftr" sz="quarter" idx="11"/>
          </p:nvPr>
        </p:nvSpPr>
        <p:spPr/>
        <p:txBody>
          <a:bodyPr/>
          <a:lstStyle/>
          <a:p>
            <a:pPr algn="r"/>
            <a:r>
              <a:rPr lang="en-US"/>
              <a:t>© 2019 Optum, Inc. All rights reserved. 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1094B651-5516-8245-9648-7B474F8D0100}"/>
              </a:ext>
            </a:extLst>
          </p:cNvPr>
          <p:cNvSpPr>
            <a:spLocks noGrp="1"/>
          </p:cNvSpPr>
          <p:nvPr>
            <p:ph type="sldNum" sz="quarter" idx="12"/>
          </p:nvPr>
        </p:nvSpPr>
        <p:spPr/>
        <p:txBody>
          <a:bodyPr/>
          <a:lstStyle/>
          <a:p>
            <a:fld id="{901F1369-4AEB-4520-96C0-9F78886180C1}" type="slidenum">
              <a:rPr lang="en-US" smtClean="0"/>
              <a:pPr/>
              <a:t>9</a:t>
            </a:fld>
            <a:endParaRPr lang="en-US" dirty="0"/>
          </a:p>
        </p:txBody>
      </p:sp>
      <p:pic>
        <p:nvPicPr>
          <p:cNvPr id="6" name="Picture 5">
            <a:extLst>
              <a:ext uri="{FF2B5EF4-FFF2-40B4-BE49-F238E27FC236}">
                <a16:creationId xmlns:a16="http://schemas.microsoft.com/office/drawing/2014/main" id="{6B3082BB-2876-1308-6A2B-849AEFFBA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93" y="1199589"/>
            <a:ext cx="11224814" cy="5055450"/>
          </a:xfrm>
          <a:prstGeom prst="rect">
            <a:avLst/>
          </a:prstGeom>
        </p:spPr>
      </p:pic>
    </p:spTree>
    <p:extLst>
      <p:ext uri="{BB962C8B-B14F-4D97-AF65-F5344CB8AC3E}">
        <p14:creationId xmlns:p14="http://schemas.microsoft.com/office/powerpoint/2010/main" val="8652435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CHANGETRACKING" val="true"/>
</p:tagLst>
</file>

<file path=ppt/tags/tag10.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0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0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0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1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1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3.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822d4cc4-1d5e-4231-9595-f67af2bf41b7"/>
  <p:tag name="MIO_UPDATE" val="True"/>
  <p:tag name="MIO_VERSION" val="13.11.2017 12:23:30"/>
  <p:tag name="MIO_DBID" val="105C9A49-0F00-47E0-A9B9-86E2A99454C8"/>
  <p:tag name="MIO_LASTDOWNLOADED" val="02.05.2018 13:30:33"/>
  <p:tag name="MIO_OBJECTNAME" val="Optum#LowerLeftSmallWide"/>
  <p:tag name="MIO_LASTEDITORNAME" val="Charlotte Bartholomew"/>
  <p:tag name="MIO_LOGOPLACEHOLDER" val="true"/>
</p:tagLst>
</file>

<file path=ppt/tags/tag12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6.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2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9.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2.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5.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8.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9.xml><?xml version="1.0" encoding="utf-8"?>
<p:tagLst xmlns:a="http://schemas.openxmlformats.org/drawingml/2006/main" xmlns:r="http://schemas.openxmlformats.org/officeDocument/2006/relationships" xmlns:p="http://schemas.openxmlformats.org/presentationml/2006/main">
  <p:tag name="MIO_CD_LAYOUT_VALID_AREA" val="true"/>
  <p:tag name="MIO_SKIP_CDCHECK" val="True"/>
</p:tagLst>
</file>

<file path=ppt/tags/tag1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4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41.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LOGOPLACEHOLDER" val="true"/>
</p:tagLst>
</file>

<file path=ppt/tags/tag14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43.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6.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9.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5"/>
  <p:tag name="MIO_SHOW_DATE" val="False"/>
  <p:tag name="MIO_SHOW_FOOTER" val="False"/>
  <p:tag name="MIO_SHOW_PAGENUMBER" val="True"/>
  <p:tag name="MIO_AVOID_BLANK_LAYOUT" val="True"/>
  <p:tag name="MIO_CD_LAYOUT_VALID_AREA" val="False"/>
  <p:tag name="MIO_NUMBER_OF_VALID_LAYOUTS" val="40"/>
  <p:tag name="MIO_HDS" val="True"/>
  <p:tag name="MIO_SKIPVERSION" val="01.01.0001 00:00:00"/>
  <p:tag name="MIO_EKGUID" val="6a645508-c274-414b-b194-88fb038b781a"/>
  <p:tag name="MIO_UPDATE" val="True"/>
  <p:tag name="MIO_VERSION" val="10.06.2019 16:05:23"/>
  <p:tag name="MIO_DBID" val="105C9A49-0F00-47E0-A9B9-86E2A99454C8"/>
  <p:tag name="MIO_LASTDOWNLOADED" val="10.06.2019 16:05:26"/>
  <p:tag name="MIO_OBJECTNAME" val="Optum Wide"/>
  <p:tag name="MIO_LASTEDITORNAME" val="Charlotte Bartholomew"/>
  <p:tag name="MIO_CDID" val="451eeb19-c04f-4baa-b219-473a5b7aed7c"/>
</p:tagLst>
</file>

<file path=ppt/tags/tag2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2.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5.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8.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Watermark;Add a watermark (examples: Confidential, Draft, Sample)"/>
  <p:tag name="MIO_USER_INPUT_OPTIONAL" val=" "/>
  <p:tag name="MIO_USER_INPUT_TEXT" val=" "/>
</p:tagLst>
</file>

<file path=ppt/tags/tag3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1.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3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4.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3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6.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3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822d4cc4-1d5e-4231-9595-f67af2bf41b7"/>
  <p:tag name="MIO_UPDATE" val="True"/>
  <p:tag name="MIO_VERSION" val="13.11.2017 12:23:30"/>
  <p:tag name="MIO_DBID" val="105C9A49-0F00-47E0-A9B9-86E2A99454C8"/>
  <p:tag name="MIO_LASTDOWNLOADED" val="02.05.2018 13:30:33"/>
  <p:tag name="MIO_OBJECTNAME" val="Optum#LowerLeftSmallWide"/>
  <p:tag name="MIO_LASTEDITORNAME" val="Charlotte Bartholomew"/>
  <p:tag name="MIO_LOGOPLACEHOLDER" val="true"/>
</p:tagLst>
</file>

<file path=ppt/tags/tag4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5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5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7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7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7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9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9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heme/theme1.xml><?xml version="1.0" encoding="utf-8"?>
<a:theme xmlns:a="http://schemas.openxmlformats.org/drawingml/2006/main" name="Default Theme">
  <a:themeElements>
    <a:clrScheme name="Optum - Empower">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00549F"/>
      </a:hlink>
      <a:folHlink>
        <a:srgbClr val="00549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0"/>
          </a:spcBef>
          <a:spcAft>
            <a:spcPts val="0"/>
          </a:spcAft>
          <a:defRPr sz="1800" b="0" i="0" u="none" baseline="0" dirty="0" smtClean="0">
            <a:solidFill>
              <a:srgbClr val="FFFFFF"/>
            </a:solidFill>
            <a:latin typeface="Aria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rtlCol="0">
        <a:spAutoFit/>
      </a:bodyPr>
      <a:lstStyle>
        <a:defPPr algn="l" rtl="0" eaLnBrk="1" fontAlgn="auto" hangingPunct="1">
          <a:lnSpc>
            <a:spcPct val="90000"/>
          </a:lnSpc>
          <a:spcBef>
            <a:spcPts val="0"/>
          </a:spcBef>
          <a:spcAft>
            <a:spcPts val="400"/>
          </a:spcAft>
          <a:defRPr sz="1400" b="0" i="0" u="none" baseline="0" dirty="0" smtClean="0">
            <a:solidFill>
              <a:srgbClr val="55565A"/>
            </a:solidFill>
            <a:latin typeface="Arial"/>
          </a:defRPr>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8E6CAA81EF3A44BA4646087124E6A2" ma:contentTypeVersion="50" ma:contentTypeDescription="Create a new document." ma:contentTypeScope="" ma:versionID="0ca5597bff7b8ccccc692ec8f20f6c19">
  <xsd:schema xmlns:xsd="http://www.w3.org/2001/XMLSchema" xmlns:xs="http://www.w3.org/2001/XMLSchema" xmlns:p="http://schemas.microsoft.com/office/2006/metadata/properties" xmlns:ns1="http://schemas.microsoft.com/sharepoint/v3" targetNamespace="http://schemas.microsoft.com/office/2006/metadata/properties" ma:root="true" ma:fieldsID="962b37e1f0a60323fad4d4a885905895"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
    <Synchronization>Asynchronous</Synchronization>
    <Type>10003</Type>
    <SequenceNumber>10000</SequenceNumber>
    <Url/>
    <Assembly>Optum_EPI_Common, Version=1.0.0.0, Culture=neutral, PublicKeyToken=f1423e9e7790b317</Assembly>
    <Class>Optum_EPI_Common.Event_Receivers.Auditing.AuditingEvents</Class>
    <Data/>
    <Filter/>
  </Receiver>
  <Receiver>
    <Name/>
    <Synchronization>Asynchronous</Synchronization>
    <Type>10002</Type>
    <SequenceNumber>10000</SequenceNumber>
    <Url/>
    <Assembly>Optum_EPI_Common, Version=1.0.0.0, Culture=neutral, PublicKeyToken=f1423e9e7790b317</Assembly>
    <Class>Optum_EPI_Common.Event_Receivers.Auditing.AuditingEvents</Class>
    <Data/>
    <Filter/>
  </Receiver>
</spe:Receivers>
</file>

<file path=customXml/itemProps1.xml><?xml version="1.0" encoding="utf-8"?>
<ds:datastoreItem xmlns:ds="http://schemas.openxmlformats.org/officeDocument/2006/customXml" ds:itemID="{D73701B7-A611-4B1D-A4DE-545CF0628C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4A56FE-842A-44EE-AE08-D9989459AD6B}">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F849B7EA-82AE-456D-9DEC-6F8B95501CB7}">
  <ds:schemaRefs>
    <ds:schemaRef ds:uri="http://schemas.microsoft.com/sharepoint/v3/contenttype/forms"/>
  </ds:schemaRefs>
</ds:datastoreItem>
</file>

<file path=customXml/itemProps4.xml><?xml version="1.0" encoding="utf-8"?>
<ds:datastoreItem xmlns:ds="http://schemas.openxmlformats.org/officeDocument/2006/customXml" ds:itemID="{43D8329D-EC4F-4730-BE16-98821B7E1896}">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Default Theme</Template>
  <TotalTime>4997</TotalTime>
  <Words>5159</Words>
  <Application>Microsoft Macintosh PowerPoint</Application>
  <PresentationFormat>Widescreen</PresentationFormat>
  <Paragraphs>482</Paragraphs>
  <Slides>35</Slides>
  <Notes>28</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-apple-system</vt:lpstr>
      <vt:lpstr>Arial</vt:lpstr>
      <vt:lpstr>Calibri</vt:lpstr>
      <vt:lpstr>Exo</vt:lpstr>
      <vt:lpstr>Exo Medium</vt:lpstr>
      <vt:lpstr>Oxygen</vt:lpstr>
      <vt:lpstr>Proxima Nova Light</vt:lpstr>
      <vt:lpstr>ProximaNova</vt:lpstr>
      <vt:lpstr>Roboto</vt:lpstr>
      <vt:lpstr>TiemposTextWeb</vt:lpstr>
      <vt:lpstr>Wingdings</vt:lpstr>
      <vt:lpstr>Default Theme</vt:lpstr>
      <vt:lpstr>Health and Security of FOSS Supply Chain</vt:lpstr>
      <vt:lpstr>FOSS</vt:lpstr>
      <vt:lpstr>FLOSS</vt:lpstr>
      <vt:lpstr>Global Supply &amp; Demand for FOSS</vt:lpstr>
      <vt:lpstr>Global Supply &amp; Demand for FOSS</vt:lpstr>
      <vt:lpstr>Global Supply &amp; Demand for FOSS</vt:lpstr>
      <vt:lpstr>Global Supply &amp; Demand for FOSS</vt:lpstr>
      <vt:lpstr>Global Supply &amp; Demand for FOSS</vt:lpstr>
      <vt:lpstr>Global Supply &amp; Demand for FOSS</vt:lpstr>
      <vt:lpstr>Open Source Security</vt:lpstr>
      <vt:lpstr>Next-Gen security “attacks”</vt:lpstr>
      <vt:lpstr>PowerPoint Presentation</vt:lpstr>
      <vt:lpstr>Vulnerability Incidents</vt:lpstr>
      <vt:lpstr>Next-Gen Software Supply Chain Incidents</vt:lpstr>
      <vt:lpstr>SolarWinds</vt:lpstr>
      <vt:lpstr>British Airways fined $237M</vt:lpstr>
      <vt:lpstr>So, what’s can be done?</vt:lpstr>
      <vt:lpstr>Developer Practices</vt:lpstr>
      <vt:lpstr>Project Development Practices</vt:lpstr>
      <vt:lpstr>Project Development Practices</vt:lpstr>
      <vt:lpstr>Project Development Practices</vt:lpstr>
      <vt:lpstr>Dependency Management</vt:lpstr>
      <vt:lpstr>Dependency Management</vt:lpstr>
      <vt:lpstr>Vulnerability Databases</vt:lpstr>
      <vt:lpstr>Vulnerability Databases</vt:lpstr>
      <vt:lpstr>Government and Industry Efforts</vt:lpstr>
      <vt:lpstr>United States</vt:lpstr>
      <vt:lpstr>Google and OpenSSF SLSA</vt:lpstr>
      <vt:lpstr>Google and OpenSSF SLSA</vt:lpstr>
      <vt:lpstr>Google and OpenSSF SLSA</vt:lpstr>
      <vt:lpstr>Vulnerability-Exploitability eXchange (VEX) </vt:lpstr>
      <vt:lpstr>Automated Intelligent Remediation</vt:lpstr>
      <vt:lpstr>Conclusion</vt:lpstr>
      <vt:lpstr>Conclusion</vt:lpstr>
      <vt:lpstr>References</vt:lpstr>
    </vt:vector>
  </TitlesOfParts>
  <Company>UnitedHealth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Charlotte Bartholomew</dc:creator>
  <cp:lastModifiedBy>Chao, Justin</cp:lastModifiedBy>
  <cp:revision>1102</cp:revision>
  <cp:lastPrinted>2022-09-20T15:23:13Z</cp:lastPrinted>
  <dcterms:created xsi:type="dcterms:W3CDTF">2019-06-11T18:23:50Z</dcterms:created>
  <dcterms:modified xsi:type="dcterms:W3CDTF">2022-09-22T14:58:08Z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0x010100148E6CAA81EF3A44BA4646087124E6A2</vt:lpwstr>
  </property>
</Properties>
</file>